
<file path=[Content_Types].xml><?xml version="1.0" encoding="utf-8"?>
<Types xmlns="http://schemas.openxmlformats.org/package/2006/content-types">
  <Override PartName="/ppt/notesSlides/notesSlide4.xml" ContentType="application/vnd.openxmlformats-officedocument.presentationml.notesSlide+xml"/>
  <Override PartName="/ppt/slides/slide9.xml" ContentType="application/vnd.openxmlformats-officedocument.presentationml.slide+xml"/>
  <Override PartName="/ppt/charts/chart4.xml" ContentType="application/vnd.openxmlformats-officedocument.drawingml.chart+xml"/>
  <Override PartName="/ppt/slides/slide14.xml" ContentType="application/vnd.openxmlformats-officedocument.presentationml.slide+xml"/>
  <Override PartName="/ppt/slideLayouts/slideLayout9.xml" ContentType="application/vnd.openxmlformats-officedocument.presentationml.slideLayout+xml"/>
  <Override PartName="/ppt/slideLayouts/slideLayout11.xml" ContentType="application/vnd.openxmlformats-officedocument.presentationml.slideLayout+xml"/>
  <Override PartName="/ppt/slides/slide5.xml" ContentType="application/vnd.openxmlformats-officedocument.presentationml.slide+xml"/>
  <Override PartName="/ppt/notesSlides/notesSlide9.xml" ContentType="application/vnd.openxmlformats-officedocument.presentationml.notesSlide+xml"/>
  <Default Extension="rels" ContentType="application/vnd.openxmlformats-package.relationships+xml"/>
  <Override PartName="/ppt/slides/slide10.xml" ContentType="application/vnd.openxmlformats-officedocument.presentationml.slide+xml"/>
  <Override PartName="/ppt/slideLayouts/slideLayout5.xml" ContentType="application/vnd.openxmlformats-officedocument.presentationml.slideLayout+xml"/>
  <Override PartName="/ppt/notesMasters/notesMaster1.xml" ContentType="application/vnd.openxmlformats-officedocument.presentationml.notesMaster+xml"/>
  <Override PartName="/ppt/slides/slide1.xml" ContentType="application/vnd.openxmlformats-officedocument.presentationml.slide+xml"/>
  <Override PartName="/ppt/notesSlides/notesSlide12.xml" ContentType="application/vnd.openxmlformats-officedocument.presentationml.notesSlide+xml"/>
  <Override PartName="/docProps/app.xml" ContentType="application/vnd.openxmlformats-officedocument.extended-properties+xml"/>
  <Override PartName="/ppt/theme/theme2.xml" ContentType="application/vnd.openxmlformats-officedocument.theme+xml"/>
  <Override PartName="/ppt/slideLayouts/slideLayout1.xml" ContentType="application/vnd.openxmlformats-officedocument.presentationml.slideLayout+xml"/>
  <Default Extension="xml" ContentType="application/xml"/>
  <Override PartName="/ppt/notesSlides/notesSlide5.xml" ContentType="application/vnd.openxmlformats-officedocument.presentationml.notesSlide+xml"/>
  <Override PartName="/ppt/tableStyles.xml" ContentType="application/vnd.openxmlformats-officedocument.presentationml.tableStyles+xml"/>
  <Override PartName="/ppt/charts/chart5.xml" ContentType="application/vnd.openxmlformats-officedocument.drawingml.chart+xml"/>
  <Override PartName="/ppt/slides/slide15.xml" ContentType="application/vnd.openxmlformats-officedocument.presentationml.slide+xml"/>
  <Override PartName="/ppt/notesSlides/notesSlide1.xml" ContentType="application/vnd.openxmlformats-officedocument.presentationml.notesSlide+xml"/>
  <Override PartName="/ppt/charts/chart1.xml" ContentType="application/vnd.openxmlformats-officedocument.drawingml.chart+xml"/>
  <Override PartName="/ppt/slides/slide6.xml" ContentType="application/vnd.openxmlformats-officedocument.presentationml.slide+xml"/>
  <Override PartName="/docProps/core.xml" ContentType="application/vnd.openxmlformats-package.core-properties+xml"/>
  <Override PartName="/ppt/slides/slide11.xml" ContentType="application/vnd.openxmlformats-officedocument.presentationml.slide+xml"/>
  <Override PartName="/ppt/slideLayouts/slideLayout6.xml" ContentType="application/vnd.openxmlformats-officedocument.presentationml.slideLayout+xml"/>
  <Override PartName="/ppt/notesSlides/notesSlide13.xml" ContentType="application/vnd.openxmlformats-officedocument.presentationml.notesSlide+xml"/>
  <Override PartName="/ppt/slides/slide2.xml" ContentType="application/vnd.openxmlformats-officedocument.presentationml.slide+xml"/>
  <Override PartName="/ppt/slideLayouts/slideLayout2.xml" ContentType="application/vnd.openxmlformats-officedocument.presentationml.slideLayout+xml"/>
  <Override PartName="/ppt/notesSlides/notesSlide6.xml" ContentType="application/vnd.openxmlformats-officedocument.presentationml.notesSlide+xml"/>
  <Override PartName="/ppt/charts/chart6.xml" ContentType="application/vnd.openxmlformats-officedocument.drawingml.chart+xml"/>
  <Override PartName="/ppt/slides/slide16.xml" ContentType="application/vnd.openxmlformats-officedocument.presentationml.slide+xml"/>
  <Override PartName="/ppt/notesSlides/notesSlide2.xml" ContentType="application/vnd.openxmlformats-officedocument.presentationml.notesSlide+xml"/>
  <Override PartName="/ppt/slides/slide7.xml" ContentType="application/vnd.openxmlformats-officedocument.presentationml.slide+xml"/>
  <Override PartName="/ppt/charts/chart2.xml" ContentType="application/vnd.openxmlformats-officedocument.drawingml.chart+xml"/>
  <Override PartName="/ppt/presentation.xml" ContentType="application/vnd.openxmlformats-officedocument.presentationml.presentation.main+xml"/>
  <Override PartName="/ppt/slides/slide12.xml" ContentType="application/vnd.openxmlformats-officedocument.presentationml.slide+xml"/>
  <Override PartName="/ppt/slideLayouts/slideLayout7.xml" ContentType="application/vnd.openxmlformats-officedocument.presentationml.slideLayout+xml"/>
  <Override PartName="/ppt/notesSlides/notesSlide14.xml" ContentType="application/vnd.openxmlformats-officedocument.presentationml.notesSlide+xml"/>
  <Override PartName="/ppt/slides/slide3.xml" ContentType="application/vnd.openxmlformats-officedocument.presentationml.slide+xml"/>
  <Override PartName="/ppt/slideLayouts/slideLayout3.xml" ContentType="application/vnd.openxmlformats-officedocument.presentationml.slideLayout+xml"/>
  <Override PartName="/ppt/notesSlides/notesSlide7.xml" ContentType="application/vnd.openxmlformats-officedocument.presentationml.notesSlide+xml"/>
  <Override PartName="/ppt/charts/chart7.xml" ContentType="application/vnd.openxmlformats-officedocument.drawingml.chart+xml"/>
  <Override PartName="/ppt/slides/slide17.xml" ContentType="application/vnd.openxmlformats-officedocument.presentationml.slide+xml"/>
  <Override PartName="/ppt/notesSlides/notesSlide3.xml" ContentType="application/vnd.openxmlformats-officedocument.presentationml.notesSlide+xml"/>
  <Override PartName="/ppt/notesSlides/notesSlide10.xml" ContentType="application/vnd.openxmlformats-officedocument.presentationml.notesSlide+xml"/>
  <Override PartName="/ppt/slides/slide8.xml" ContentType="application/vnd.openxmlformats-officedocument.presentationml.slide+xml"/>
  <Override PartName="/ppt/charts/chart3.xml" ContentType="application/vnd.openxmlformats-officedocument.drawingml.chart+xml"/>
  <Override PartName="/ppt/presProps.xml" ContentType="application/vnd.openxmlformats-officedocument.presentationml.presProps+xml"/>
  <Override PartName="/ppt/slides/slide13.xml" ContentType="application/vnd.openxmlformats-officedocument.presentationml.slide+xml"/>
  <Override PartName="/ppt/slideLayouts/slideLayout8.xml" ContentType="application/vnd.openxmlformats-officedocument.presentationml.slideLayout+xml"/>
  <Override PartName="/ppt/notesSlides/notesSlide8.xml" ContentType="application/vnd.openxmlformats-officedocument.presentationml.notesSlide+xml"/>
  <Override PartName="/ppt/slideLayouts/slideLayout10.xml" ContentType="application/vnd.openxmlformats-officedocument.presentationml.slideLayout+xml"/>
  <Override PartName="/ppt/slides/slide4.xml" ContentType="application/vnd.openxmlformats-officedocument.presentationml.slide+xml"/>
  <Override PartName="/ppt/notesSlides/notesSlide11.xml" ContentType="application/vnd.openxmlformats-officedocument.presentationml.notesSlide+xml"/>
  <Override PartName="/ppt/slideLayouts/slideLayout4.xml" ContentType="application/vnd.openxmlformats-officedocument.presentationml.slideLayout+xml"/>
  <Override PartName="/ppt/slideMasters/slideMaster1.xml" ContentType="application/vnd.openxmlformats-officedocument.presentationml.slideMaster+xml"/>
  <Override PartName="/ppt/theme/theme1.xml" ContentType="application/vnd.openxmlformats-officedocument.theme+xml"/>
  <Override PartName="/ppt/viewProps.xml" ContentType="application/vnd.openxmlformats-officedocument.presentationml.viewProps+xml"/>
  <Default Extension="bin" ContentType="application/vnd.openxmlformats-officedocument.presentationml.printerSettings"/>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868" r:id="rId1"/>
  </p:sldMasterIdLst>
  <p:notesMasterIdLst>
    <p:notesMasterId r:id="rId19"/>
  </p:notesMasterIdLst>
  <p:sldIdLst>
    <p:sldId id="259" r:id="rId2"/>
    <p:sldId id="257" r:id="rId3"/>
    <p:sldId id="258" r:id="rId4"/>
    <p:sldId id="279" r:id="rId5"/>
    <p:sldId id="280" r:id="rId6"/>
    <p:sldId id="281" r:id="rId7"/>
    <p:sldId id="268" r:id="rId8"/>
    <p:sldId id="276" r:id="rId9"/>
    <p:sldId id="282" r:id="rId10"/>
    <p:sldId id="269" r:id="rId11"/>
    <p:sldId id="277" r:id="rId12"/>
    <p:sldId id="273" r:id="rId13"/>
    <p:sldId id="272" r:id="rId14"/>
    <p:sldId id="284" r:id="rId15"/>
    <p:sldId id="283" r:id="rId16"/>
    <p:sldId id="271" r:id="rId17"/>
    <p:sldId id="274" r:id="rId1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88" d="100"/>
          <a:sy n="88" d="100"/>
        </p:scale>
        <p:origin x="-1472" y="-112"/>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printerSettings" Target="printerSettings/printerSettings1.bin"/><Relationship Id="rId21" Type="http://schemas.openxmlformats.org/officeDocument/2006/relationships/presProps" Target="presProps.xml"/><Relationship Id="rId22" Type="http://schemas.openxmlformats.org/officeDocument/2006/relationships/viewProps" Target="viewProps.xml"/><Relationship Id="rId23" Type="http://schemas.openxmlformats.org/officeDocument/2006/relationships/theme" Target="theme/theme1.xml"/><Relationship Id="rId24"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notesMaster" Target="notesMasters/notesMaster1.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charts/_rels/chart1.xml.rels><?xml version="1.0" encoding="UTF-8" standalone="yes"?>
<Relationships xmlns="http://schemas.openxmlformats.org/package/2006/relationships"><Relationship Id="rId1" Type="http://schemas.openxmlformats.org/officeDocument/2006/relationships/oleObject" Target="Macintosh%20HD:Users:dianeschilder.TimeCapsule:Documents:MSP%20Tritec:Analysis:Bio_ttests.xlsx" TargetMode="External"/></Relationships>
</file>

<file path=ppt/charts/_rels/chart2.xml.rels><?xml version="1.0" encoding="UTF-8" standalone="yes"?>
<Relationships xmlns="http://schemas.openxmlformats.org/package/2006/relationships"><Relationship Id="rId1" Type="http://schemas.openxmlformats.org/officeDocument/2006/relationships/oleObject" Target="Macintosh%20HD:Users:dianeschilder.TimeCapsule:Documents:MSP%20Tritec:Analysis:Bio_ttests.xlsx" TargetMode="External"/></Relationships>
</file>

<file path=ppt/charts/_rels/chart3.xml.rels><?xml version="1.0" encoding="UTF-8" standalone="yes"?>
<Relationships xmlns="http://schemas.openxmlformats.org/package/2006/relationships"><Relationship Id="rId1" Type="http://schemas.openxmlformats.org/officeDocument/2006/relationships/oleObject" Target="Macintosh%20HD:Users:dianeschilder.TimeCapsule:Documents:MSP%20Tritec:Analysis:Bio_ttests.xlsx" TargetMode="External"/></Relationships>
</file>

<file path=ppt/charts/_rels/chart4.xml.rels><?xml version="1.0" encoding="UTF-8" standalone="yes"?>
<Relationships xmlns="http://schemas.openxmlformats.org/package/2006/relationships"><Relationship Id="rId1" Type="http://schemas.openxmlformats.org/officeDocument/2006/relationships/oleObject" Target="Macintosh%20HD:Users:dianeschilder.TimeCapsule:Documents:MSP%20Tritec:Analysis:Bio_ttests.xlsx" TargetMode="External"/></Relationships>
</file>

<file path=ppt/charts/_rels/chart5.xml.rels><?xml version="1.0" encoding="UTF-8" standalone="yes"?>
<Relationships xmlns="http://schemas.openxmlformats.org/package/2006/relationships"><Relationship Id="rId1" Type="http://schemas.openxmlformats.org/officeDocument/2006/relationships/oleObject" Target="Macintosh%20HD:Users:dianeschilder.TimeCapsule:Documents:MSP%20Tritec:Analysis:Bio_ttests.xlsx" TargetMode="External"/></Relationships>
</file>

<file path=ppt/charts/_rels/chart6.xml.rels><?xml version="1.0" encoding="UTF-8" standalone="yes"?>
<Relationships xmlns="http://schemas.openxmlformats.org/package/2006/relationships"><Relationship Id="rId1" Type="http://schemas.openxmlformats.org/officeDocument/2006/relationships/oleObject" Target="Macintosh%20HD:Users:dianeschilder.TimeCapsule:Documents:MSP%20Tritec:Analysis:Bio_ttests.xlsx" TargetMode="External"/></Relationships>
</file>

<file path=ppt/charts/_rels/chart7.xml.rels><?xml version="1.0" encoding="UTF-8" standalone="yes"?>
<Relationships xmlns="http://schemas.openxmlformats.org/package/2006/relationships"><Relationship Id="rId1" Type="http://schemas.openxmlformats.org/officeDocument/2006/relationships/oleObject" Target="Macintosh%20HD:Users:dianeschilder.TimeCapsule:Documents:MSP%20Tritec:Analysis:Prepost_ttests.xlsx" TargetMode="External"/></Relationships>
</file>

<file path=ppt/charts/chart1.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barChart>
        <c:barDir val="col"/>
        <c:grouping val="clustered"/>
        <c:ser>
          <c:idx val="0"/>
          <c:order val="0"/>
          <c:tx>
            <c:strRef>
              <c:f>Charts!$C$2</c:f>
              <c:strCache>
                <c:ptCount val="1"/>
                <c:pt idx="0">
                  <c:v>Pre</c:v>
                </c:pt>
              </c:strCache>
            </c:strRef>
          </c:tx>
          <c:dLbls>
            <c:dLbl>
              <c:idx val="0"/>
              <c:layout/>
              <c:dLblPos val="outEnd"/>
              <c:showVal val="1"/>
            </c:dLbl>
            <c:dLbl>
              <c:idx val="1"/>
              <c:layout/>
              <c:dLblPos val="outEnd"/>
              <c:showVal val="1"/>
            </c:dLbl>
            <c:dLbl>
              <c:idx val="2"/>
              <c:layout/>
              <c:dLblPos val="outEnd"/>
              <c:showVal val="1"/>
            </c:dLbl>
            <c:dLbl>
              <c:idx val="3"/>
              <c:layout/>
              <c:dLblPos val="outEnd"/>
              <c:showVal val="1"/>
            </c:dLbl>
            <c:delete val="1"/>
          </c:dLbls>
          <c:cat>
            <c:strRef>
              <c:f>Charts!$B$3:$B$6</c:f>
              <c:strCache>
                <c:ptCount val="4"/>
                <c:pt idx="0">
                  <c:v>Presentation software </c:v>
                </c:pt>
                <c:pt idx="1">
                  <c:v>Searching online</c:v>
                </c:pt>
                <c:pt idx="2">
                  <c:v>Software troubleshooting</c:v>
                </c:pt>
                <c:pt idx="3">
                  <c:v>Hardware troubleshooting</c:v>
                </c:pt>
              </c:strCache>
            </c:strRef>
          </c:cat>
          <c:val>
            <c:numRef>
              <c:f>Charts!$C$3:$C$6</c:f>
              <c:numCache>
                <c:formatCode>0.0</c:formatCode>
                <c:ptCount val="4"/>
                <c:pt idx="0">
                  <c:v>4.53</c:v>
                </c:pt>
                <c:pt idx="1">
                  <c:v>4.71</c:v>
                </c:pt>
                <c:pt idx="2">
                  <c:v>3.5</c:v>
                </c:pt>
                <c:pt idx="3">
                  <c:v>3.18</c:v>
                </c:pt>
              </c:numCache>
            </c:numRef>
          </c:val>
        </c:ser>
        <c:ser>
          <c:idx val="1"/>
          <c:order val="1"/>
          <c:tx>
            <c:strRef>
              <c:f>Charts!$D$2</c:f>
              <c:strCache>
                <c:ptCount val="1"/>
                <c:pt idx="0">
                  <c:v>Post</c:v>
                </c:pt>
              </c:strCache>
            </c:strRef>
          </c:tx>
          <c:dLbls>
            <c:dLbl>
              <c:idx val="0"/>
              <c:layout/>
              <c:dLblPos val="outEnd"/>
              <c:showVal val="1"/>
            </c:dLbl>
            <c:dLbl>
              <c:idx val="1"/>
              <c:layout/>
              <c:dLblPos val="outEnd"/>
              <c:showVal val="1"/>
            </c:dLbl>
            <c:dLbl>
              <c:idx val="2"/>
              <c:layout/>
              <c:dLblPos val="outEnd"/>
              <c:showVal val="1"/>
            </c:dLbl>
            <c:dLbl>
              <c:idx val="3"/>
              <c:layout/>
              <c:dLblPos val="outEnd"/>
              <c:showVal val="1"/>
            </c:dLbl>
            <c:delete val="1"/>
          </c:dLbls>
          <c:cat>
            <c:strRef>
              <c:f>Charts!$B$3:$B$6</c:f>
              <c:strCache>
                <c:ptCount val="4"/>
                <c:pt idx="0">
                  <c:v>Presentation software </c:v>
                </c:pt>
                <c:pt idx="1">
                  <c:v>Searching online</c:v>
                </c:pt>
                <c:pt idx="2">
                  <c:v>Software troubleshooting</c:v>
                </c:pt>
                <c:pt idx="3">
                  <c:v>Hardware troubleshooting</c:v>
                </c:pt>
              </c:strCache>
            </c:strRef>
          </c:cat>
          <c:val>
            <c:numRef>
              <c:f>Charts!$D$3:$D$6</c:f>
              <c:numCache>
                <c:formatCode>0.0</c:formatCode>
                <c:ptCount val="4"/>
                <c:pt idx="0">
                  <c:v>4.65</c:v>
                </c:pt>
                <c:pt idx="1">
                  <c:v>4.82</c:v>
                </c:pt>
                <c:pt idx="2">
                  <c:v>3.94</c:v>
                </c:pt>
                <c:pt idx="3">
                  <c:v>3.76</c:v>
                </c:pt>
              </c:numCache>
            </c:numRef>
          </c:val>
        </c:ser>
        <c:axId val="603450728"/>
        <c:axId val="527352904"/>
      </c:barChart>
      <c:catAx>
        <c:axId val="603450728"/>
        <c:scaling>
          <c:orientation val="minMax"/>
        </c:scaling>
        <c:axPos val="b"/>
        <c:tickLblPos val="nextTo"/>
        <c:crossAx val="527352904"/>
        <c:crosses val="autoZero"/>
        <c:auto val="1"/>
        <c:lblAlgn val="ctr"/>
        <c:lblOffset val="100"/>
      </c:catAx>
      <c:valAx>
        <c:axId val="527352904"/>
        <c:scaling>
          <c:orientation val="minMax"/>
        </c:scaling>
        <c:axPos val="l"/>
        <c:majorGridlines/>
        <c:numFmt formatCode="0.0" sourceLinked="1"/>
        <c:tickLblPos val="nextTo"/>
        <c:crossAx val="603450728"/>
        <c:crosses val="autoZero"/>
        <c:crossBetween val="between"/>
      </c:valAx>
    </c:plotArea>
    <c:legend>
      <c:legendPos val="r"/>
      <c:layout/>
    </c:legend>
    <c:plotVisOnly val="1"/>
  </c:chart>
  <c:externalData r:id="rId1"/>
</c:chartSpace>
</file>

<file path=ppt/charts/chart2.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barChart>
        <c:barDir val="col"/>
        <c:grouping val="clustered"/>
        <c:ser>
          <c:idx val="0"/>
          <c:order val="0"/>
          <c:tx>
            <c:strRef>
              <c:f>Charts!$C$8</c:f>
              <c:strCache>
                <c:ptCount val="1"/>
                <c:pt idx="0">
                  <c:v>Pre</c:v>
                </c:pt>
              </c:strCache>
            </c:strRef>
          </c:tx>
          <c:dLbls>
            <c:dLbl>
              <c:idx val="0"/>
              <c:layout/>
              <c:dLblPos val="outEnd"/>
              <c:showVal val="1"/>
            </c:dLbl>
            <c:dLbl>
              <c:idx val="1"/>
              <c:layout/>
              <c:dLblPos val="outEnd"/>
              <c:showVal val="1"/>
            </c:dLbl>
            <c:dLbl>
              <c:idx val="2"/>
              <c:layout/>
              <c:dLblPos val="outEnd"/>
              <c:showVal val="1"/>
            </c:dLbl>
            <c:dLbl>
              <c:idx val="3"/>
              <c:layout/>
              <c:dLblPos val="outEnd"/>
              <c:showVal val="1"/>
            </c:dLbl>
            <c:delete val="1"/>
          </c:dLbls>
          <c:cat>
            <c:strRef>
              <c:f>Charts!$B$9:$B$12</c:f>
              <c:strCache>
                <c:ptCount val="4"/>
                <c:pt idx="0">
                  <c:v>Social networking</c:v>
                </c:pt>
                <c:pt idx="1">
                  <c:v>Online course</c:v>
                </c:pt>
                <c:pt idx="2">
                  <c:v>Wikis</c:v>
                </c:pt>
                <c:pt idx="3">
                  <c:v>Google aps</c:v>
                </c:pt>
              </c:strCache>
            </c:strRef>
          </c:cat>
          <c:val>
            <c:numRef>
              <c:f>Charts!$C$9:$C$12</c:f>
              <c:numCache>
                <c:formatCode>0.0</c:formatCode>
                <c:ptCount val="4"/>
                <c:pt idx="0">
                  <c:v>4.12</c:v>
                </c:pt>
                <c:pt idx="1">
                  <c:v>3.81</c:v>
                </c:pt>
                <c:pt idx="2">
                  <c:v>3.59</c:v>
                </c:pt>
                <c:pt idx="3">
                  <c:v>3.88</c:v>
                </c:pt>
              </c:numCache>
            </c:numRef>
          </c:val>
        </c:ser>
        <c:ser>
          <c:idx val="1"/>
          <c:order val="1"/>
          <c:tx>
            <c:strRef>
              <c:f>Charts!$D$8</c:f>
              <c:strCache>
                <c:ptCount val="1"/>
                <c:pt idx="0">
                  <c:v>Post</c:v>
                </c:pt>
              </c:strCache>
            </c:strRef>
          </c:tx>
          <c:dLbls>
            <c:dLbl>
              <c:idx val="0"/>
              <c:layout/>
              <c:dLblPos val="outEnd"/>
              <c:showVal val="1"/>
            </c:dLbl>
            <c:dLbl>
              <c:idx val="1"/>
              <c:layout/>
              <c:dLblPos val="outEnd"/>
              <c:showVal val="1"/>
            </c:dLbl>
            <c:dLbl>
              <c:idx val="2"/>
              <c:layout/>
              <c:dLblPos val="outEnd"/>
              <c:showVal val="1"/>
            </c:dLbl>
            <c:dLbl>
              <c:idx val="3"/>
              <c:layout/>
              <c:dLblPos val="outEnd"/>
              <c:showVal val="1"/>
            </c:dLbl>
            <c:delete val="1"/>
          </c:dLbls>
          <c:cat>
            <c:strRef>
              <c:f>Charts!$B$9:$B$12</c:f>
              <c:strCache>
                <c:ptCount val="4"/>
                <c:pt idx="0">
                  <c:v>Social networking</c:v>
                </c:pt>
                <c:pt idx="1">
                  <c:v>Online course</c:v>
                </c:pt>
                <c:pt idx="2">
                  <c:v>Wikis</c:v>
                </c:pt>
                <c:pt idx="3">
                  <c:v>Google aps</c:v>
                </c:pt>
              </c:strCache>
            </c:strRef>
          </c:cat>
          <c:val>
            <c:numRef>
              <c:f>Charts!$D$9:$D$12</c:f>
              <c:numCache>
                <c:formatCode>0.0</c:formatCode>
                <c:ptCount val="4"/>
                <c:pt idx="0">
                  <c:v>4.29</c:v>
                </c:pt>
                <c:pt idx="1">
                  <c:v>4.19</c:v>
                </c:pt>
                <c:pt idx="2">
                  <c:v>4.35</c:v>
                </c:pt>
                <c:pt idx="3">
                  <c:v>4.18</c:v>
                </c:pt>
              </c:numCache>
            </c:numRef>
          </c:val>
        </c:ser>
        <c:axId val="519396872"/>
        <c:axId val="519223192"/>
      </c:barChart>
      <c:catAx>
        <c:axId val="519396872"/>
        <c:scaling>
          <c:orientation val="minMax"/>
        </c:scaling>
        <c:axPos val="b"/>
        <c:tickLblPos val="nextTo"/>
        <c:crossAx val="519223192"/>
        <c:crosses val="autoZero"/>
        <c:auto val="1"/>
        <c:lblAlgn val="ctr"/>
        <c:lblOffset val="100"/>
      </c:catAx>
      <c:valAx>
        <c:axId val="519223192"/>
        <c:scaling>
          <c:orientation val="minMax"/>
        </c:scaling>
        <c:axPos val="l"/>
        <c:majorGridlines/>
        <c:numFmt formatCode="0.0" sourceLinked="1"/>
        <c:tickLblPos val="nextTo"/>
        <c:crossAx val="519396872"/>
        <c:crosses val="autoZero"/>
        <c:crossBetween val="between"/>
      </c:valAx>
    </c:plotArea>
    <c:legend>
      <c:legendPos val="r"/>
      <c:layout/>
    </c:legend>
    <c:plotVisOnly val="1"/>
  </c:chart>
  <c:externalData r:id="rId1"/>
</c:chartSpace>
</file>

<file path=ppt/charts/chart3.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barChart>
        <c:barDir val="col"/>
        <c:grouping val="clustered"/>
        <c:ser>
          <c:idx val="0"/>
          <c:order val="0"/>
          <c:tx>
            <c:strRef>
              <c:f>'Bio and comp chart'!$B$1</c:f>
              <c:strCache>
                <c:ptCount val="1"/>
                <c:pt idx="0">
                  <c:v>Comparison</c:v>
                </c:pt>
              </c:strCache>
            </c:strRef>
          </c:tx>
          <c:dLbls>
            <c:dLbl>
              <c:idx val="0"/>
              <c:layout/>
              <c:dLblPos val="outEnd"/>
              <c:showVal val="1"/>
            </c:dLbl>
            <c:dLbl>
              <c:idx val="1"/>
              <c:layout/>
              <c:dLblPos val="outEnd"/>
              <c:showVal val="1"/>
            </c:dLbl>
            <c:dLbl>
              <c:idx val="2"/>
              <c:layout/>
              <c:dLblPos val="outEnd"/>
              <c:showVal val="1"/>
            </c:dLbl>
            <c:dLbl>
              <c:idx val="3"/>
              <c:layout/>
              <c:dLblPos val="outEnd"/>
              <c:showVal val="1"/>
            </c:dLbl>
            <c:dLbl>
              <c:idx val="4"/>
              <c:layout/>
              <c:dLblPos val="outEnd"/>
              <c:showVal val="1"/>
            </c:dLbl>
            <c:delete val="1"/>
          </c:dLbls>
          <c:cat>
            <c:strRef>
              <c:f>'Bio and comp chart'!$A$2:$A$6</c:f>
              <c:strCache>
                <c:ptCount val="5"/>
                <c:pt idx="0">
                  <c:v>Presentation software</c:v>
                </c:pt>
                <c:pt idx="1">
                  <c:v>Searching online</c:v>
                </c:pt>
                <c:pt idx="2">
                  <c:v>Online discussions</c:v>
                </c:pt>
                <c:pt idx="3">
                  <c:v>Trouleshooting software</c:v>
                </c:pt>
                <c:pt idx="4">
                  <c:v>Troubleshooting hardware</c:v>
                </c:pt>
              </c:strCache>
            </c:strRef>
          </c:cat>
          <c:val>
            <c:numRef>
              <c:f>'Bio and comp chart'!$B$2:$B$6</c:f>
              <c:numCache>
                <c:formatCode>0.0</c:formatCode>
                <c:ptCount val="5"/>
                <c:pt idx="0">
                  <c:v>3.67</c:v>
                </c:pt>
                <c:pt idx="1">
                  <c:v>4.45</c:v>
                </c:pt>
                <c:pt idx="2">
                  <c:v>3.17</c:v>
                </c:pt>
                <c:pt idx="3">
                  <c:v>2.92</c:v>
                </c:pt>
                <c:pt idx="4">
                  <c:v>2.83</c:v>
                </c:pt>
              </c:numCache>
            </c:numRef>
          </c:val>
        </c:ser>
        <c:ser>
          <c:idx val="1"/>
          <c:order val="1"/>
          <c:tx>
            <c:strRef>
              <c:f>'Bio and comp chart'!$C$1</c:f>
              <c:strCache>
                <c:ptCount val="1"/>
                <c:pt idx="0">
                  <c:v>MSP</c:v>
                </c:pt>
              </c:strCache>
            </c:strRef>
          </c:tx>
          <c:dLbls>
            <c:dLbl>
              <c:idx val="0"/>
              <c:layout/>
              <c:dLblPos val="outEnd"/>
              <c:showVal val="1"/>
            </c:dLbl>
            <c:dLbl>
              <c:idx val="1"/>
              <c:layout/>
              <c:dLblPos val="outEnd"/>
              <c:showVal val="1"/>
            </c:dLbl>
            <c:dLbl>
              <c:idx val="2"/>
              <c:layout/>
              <c:dLblPos val="outEnd"/>
              <c:showVal val="1"/>
            </c:dLbl>
            <c:dLbl>
              <c:idx val="3"/>
              <c:layout/>
              <c:dLblPos val="outEnd"/>
              <c:showVal val="1"/>
            </c:dLbl>
            <c:dLbl>
              <c:idx val="4"/>
              <c:layout/>
              <c:dLblPos val="outEnd"/>
              <c:showVal val="1"/>
            </c:dLbl>
            <c:delete val="1"/>
          </c:dLbls>
          <c:cat>
            <c:strRef>
              <c:f>'Bio and comp chart'!$A$2:$A$6</c:f>
              <c:strCache>
                <c:ptCount val="5"/>
                <c:pt idx="0">
                  <c:v>Presentation software</c:v>
                </c:pt>
                <c:pt idx="1">
                  <c:v>Searching online</c:v>
                </c:pt>
                <c:pt idx="2">
                  <c:v>Online discussions</c:v>
                </c:pt>
                <c:pt idx="3">
                  <c:v>Trouleshooting software</c:v>
                </c:pt>
                <c:pt idx="4">
                  <c:v>Troubleshooting hardware</c:v>
                </c:pt>
              </c:strCache>
            </c:strRef>
          </c:cat>
          <c:val>
            <c:numRef>
              <c:f>'Bio and comp chart'!$C$2:$C$6</c:f>
              <c:numCache>
                <c:formatCode>0.0</c:formatCode>
                <c:ptCount val="5"/>
                <c:pt idx="0">
                  <c:v>4.68</c:v>
                </c:pt>
                <c:pt idx="1">
                  <c:v>4.84</c:v>
                </c:pt>
                <c:pt idx="2">
                  <c:v>4.53</c:v>
                </c:pt>
                <c:pt idx="3">
                  <c:v>4.05</c:v>
                </c:pt>
                <c:pt idx="4">
                  <c:v>3.84</c:v>
                </c:pt>
              </c:numCache>
            </c:numRef>
          </c:val>
        </c:ser>
        <c:axId val="439887736"/>
        <c:axId val="439890792"/>
      </c:barChart>
      <c:catAx>
        <c:axId val="439887736"/>
        <c:scaling>
          <c:orientation val="minMax"/>
        </c:scaling>
        <c:axPos val="b"/>
        <c:tickLblPos val="nextTo"/>
        <c:crossAx val="439890792"/>
        <c:crosses val="autoZero"/>
        <c:auto val="1"/>
        <c:lblAlgn val="ctr"/>
        <c:lblOffset val="100"/>
      </c:catAx>
      <c:valAx>
        <c:axId val="439890792"/>
        <c:scaling>
          <c:orientation val="minMax"/>
          <c:max val="5.0"/>
        </c:scaling>
        <c:axPos val="l"/>
        <c:majorGridlines/>
        <c:numFmt formatCode="0.0" sourceLinked="1"/>
        <c:tickLblPos val="nextTo"/>
        <c:crossAx val="439887736"/>
        <c:crosses val="autoZero"/>
        <c:crossBetween val="between"/>
      </c:valAx>
    </c:plotArea>
    <c:legend>
      <c:legendPos val="r"/>
      <c:layout/>
    </c:legend>
    <c:plotVisOnly val="1"/>
  </c:chart>
  <c:externalData r:id="rId1"/>
</c:chartSpace>
</file>

<file path=ppt/charts/chart4.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barChart>
        <c:barDir val="col"/>
        <c:grouping val="clustered"/>
        <c:ser>
          <c:idx val="0"/>
          <c:order val="0"/>
          <c:tx>
            <c:strRef>
              <c:f>'Bio and comp chart'!$B$8</c:f>
              <c:strCache>
                <c:ptCount val="1"/>
                <c:pt idx="0">
                  <c:v>Comparison</c:v>
                </c:pt>
              </c:strCache>
            </c:strRef>
          </c:tx>
          <c:dLbls>
            <c:dLbl>
              <c:idx val="0"/>
              <c:layout/>
              <c:dLblPos val="outEnd"/>
              <c:showVal val="1"/>
            </c:dLbl>
            <c:dLbl>
              <c:idx val="1"/>
              <c:layout/>
              <c:dLblPos val="outEnd"/>
              <c:showVal val="1"/>
            </c:dLbl>
            <c:dLbl>
              <c:idx val="2"/>
              <c:layout/>
              <c:dLblPos val="outEnd"/>
              <c:showVal val="1"/>
            </c:dLbl>
            <c:dLbl>
              <c:idx val="3"/>
              <c:layout/>
              <c:dLblPos val="outEnd"/>
              <c:showVal val="1"/>
            </c:dLbl>
            <c:dLbl>
              <c:idx val="4"/>
              <c:layout/>
              <c:dLblPos val="outEnd"/>
              <c:showVal val="1"/>
            </c:dLbl>
            <c:delete val="1"/>
          </c:dLbls>
          <c:cat>
            <c:strRef>
              <c:f>'Bio and comp chart'!$A$9:$A$13</c:f>
              <c:strCache>
                <c:ptCount val="5"/>
                <c:pt idx="0">
                  <c:v>Social networking</c:v>
                </c:pt>
                <c:pt idx="1">
                  <c:v>Wiki</c:v>
                </c:pt>
                <c:pt idx="2">
                  <c:v>Blogging</c:v>
                </c:pt>
                <c:pt idx="3">
                  <c:v>Google aps</c:v>
                </c:pt>
                <c:pt idx="4">
                  <c:v>Web 2.0</c:v>
                </c:pt>
              </c:strCache>
            </c:strRef>
          </c:cat>
          <c:val>
            <c:numRef>
              <c:f>'Bio and comp chart'!$B$9:$B$13</c:f>
              <c:numCache>
                <c:formatCode>General</c:formatCode>
                <c:ptCount val="5"/>
                <c:pt idx="0" formatCode="0.0">
                  <c:v>3.73</c:v>
                </c:pt>
                <c:pt idx="1">
                  <c:v>3.0</c:v>
                </c:pt>
                <c:pt idx="2" formatCode="0.0">
                  <c:v>3.25</c:v>
                </c:pt>
                <c:pt idx="3" formatCode="0.0">
                  <c:v>3.25</c:v>
                </c:pt>
                <c:pt idx="4" formatCode="0.0">
                  <c:v>3.25</c:v>
                </c:pt>
              </c:numCache>
            </c:numRef>
          </c:val>
        </c:ser>
        <c:ser>
          <c:idx val="1"/>
          <c:order val="1"/>
          <c:tx>
            <c:strRef>
              <c:f>'Bio and comp chart'!$C$8</c:f>
              <c:strCache>
                <c:ptCount val="1"/>
                <c:pt idx="0">
                  <c:v>MSP</c:v>
                </c:pt>
              </c:strCache>
            </c:strRef>
          </c:tx>
          <c:dLbls>
            <c:dLbl>
              <c:idx val="0"/>
              <c:layout/>
              <c:dLblPos val="outEnd"/>
              <c:showVal val="1"/>
            </c:dLbl>
            <c:dLbl>
              <c:idx val="1"/>
              <c:layout/>
              <c:dLblPos val="outEnd"/>
              <c:showVal val="1"/>
            </c:dLbl>
            <c:dLbl>
              <c:idx val="2"/>
              <c:layout/>
              <c:dLblPos val="outEnd"/>
              <c:showVal val="1"/>
            </c:dLbl>
            <c:dLbl>
              <c:idx val="3"/>
              <c:layout/>
              <c:dLblPos val="outEnd"/>
              <c:showVal val="1"/>
            </c:dLbl>
            <c:dLbl>
              <c:idx val="4"/>
              <c:layout/>
              <c:dLblPos val="outEnd"/>
              <c:showVal val="1"/>
            </c:dLbl>
            <c:delete val="1"/>
          </c:dLbls>
          <c:cat>
            <c:strRef>
              <c:f>'Bio and comp chart'!$A$9:$A$13</c:f>
              <c:strCache>
                <c:ptCount val="5"/>
                <c:pt idx="0">
                  <c:v>Social networking</c:v>
                </c:pt>
                <c:pt idx="1">
                  <c:v>Wiki</c:v>
                </c:pt>
                <c:pt idx="2">
                  <c:v>Blogging</c:v>
                </c:pt>
                <c:pt idx="3">
                  <c:v>Google aps</c:v>
                </c:pt>
                <c:pt idx="4">
                  <c:v>Web 2.0</c:v>
                </c:pt>
              </c:strCache>
            </c:strRef>
          </c:cat>
          <c:val>
            <c:numRef>
              <c:f>'Bio and comp chart'!$C$9:$C$13</c:f>
              <c:numCache>
                <c:formatCode>0.0</c:formatCode>
                <c:ptCount val="5"/>
                <c:pt idx="0">
                  <c:v>4.21</c:v>
                </c:pt>
                <c:pt idx="1">
                  <c:v>4.32</c:v>
                </c:pt>
                <c:pt idx="2">
                  <c:v>3.95</c:v>
                </c:pt>
                <c:pt idx="3">
                  <c:v>4.16</c:v>
                </c:pt>
                <c:pt idx="4">
                  <c:v>4.47</c:v>
                </c:pt>
              </c:numCache>
            </c:numRef>
          </c:val>
        </c:ser>
        <c:axId val="520045912"/>
        <c:axId val="604729640"/>
      </c:barChart>
      <c:catAx>
        <c:axId val="520045912"/>
        <c:scaling>
          <c:orientation val="minMax"/>
        </c:scaling>
        <c:axPos val="b"/>
        <c:tickLblPos val="nextTo"/>
        <c:crossAx val="604729640"/>
        <c:crosses val="autoZero"/>
        <c:auto val="1"/>
        <c:lblAlgn val="ctr"/>
        <c:lblOffset val="100"/>
      </c:catAx>
      <c:valAx>
        <c:axId val="604729640"/>
        <c:scaling>
          <c:orientation val="minMax"/>
        </c:scaling>
        <c:axPos val="l"/>
        <c:majorGridlines/>
        <c:numFmt formatCode="0.0" sourceLinked="1"/>
        <c:tickLblPos val="nextTo"/>
        <c:crossAx val="520045912"/>
        <c:crosses val="autoZero"/>
        <c:crossBetween val="between"/>
      </c:valAx>
    </c:plotArea>
    <c:legend>
      <c:legendPos val="r"/>
      <c:layout/>
    </c:legend>
    <c:plotVisOnly val="1"/>
  </c:chart>
  <c:externalData r:id="rId1"/>
</c:chartSpace>
</file>

<file path=ppt/charts/chart5.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barChart>
        <c:barDir val="col"/>
        <c:grouping val="clustered"/>
        <c:ser>
          <c:idx val="0"/>
          <c:order val="0"/>
          <c:tx>
            <c:strRef>
              <c:f>Charts!$B$27</c:f>
              <c:strCache>
                <c:ptCount val="1"/>
                <c:pt idx="0">
                  <c:v>Pre</c:v>
                </c:pt>
              </c:strCache>
            </c:strRef>
          </c:tx>
          <c:dLbls>
            <c:dLbl>
              <c:idx val="0"/>
              <c:layout/>
              <c:dLblPos val="outEnd"/>
              <c:showVal val="1"/>
            </c:dLbl>
            <c:dLbl>
              <c:idx val="1"/>
              <c:layout/>
              <c:dLblPos val="outEnd"/>
              <c:showVal val="1"/>
            </c:dLbl>
            <c:dLbl>
              <c:idx val="2"/>
              <c:layout/>
              <c:dLblPos val="outEnd"/>
              <c:showVal val="1"/>
            </c:dLbl>
            <c:dLbl>
              <c:idx val="3"/>
              <c:layout/>
              <c:dLblPos val="outEnd"/>
              <c:showVal val="1"/>
            </c:dLbl>
            <c:dLbl>
              <c:idx val="4"/>
              <c:layout/>
              <c:dLblPos val="outEnd"/>
              <c:showVal val="1"/>
            </c:dLbl>
            <c:dLbl>
              <c:idx val="5"/>
              <c:layout/>
              <c:dLblPos val="outEnd"/>
              <c:showVal val="1"/>
            </c:dLbl>
            <c:delete val="1"/>
          </c:dLbls>
          <c:cat>
            <c:strRef>
              <c:f>Charts!$A$28:$A$33</c:f>
              <c:strCache>
                <c:ptCount val="6"/>
                <c:pt idx="0">
                  <c:v>Teaching and Learning</c:v>
                </c:pt>
                <c:pt idx="1">
                  <c:v>Planning and Organizing</c:v>
                </c:pt>
                <c:pt idx="2">
                  <c:v>Adaptive assistive</c:v>
                </c:pt>
                <c:pt idx="3">
                  <c:v>Designing lesson</c:v>
                </c:pt>
                <c:pt idx="4">
                  <c:v>Implementing lessons</c:v>
                </c:pt>
                <c:pt idx="5">
                  <c:v>Assessing students</c:v>
                </c:pt>
              </c:strCache>
            </c:strRef>
          </c:cat>
          <c:val>
            <c:numRef>
              <c:f>Charts!$B$28:$B$33</c:f>
              <c:numCache>
                <c:formatCode>0.0</c:formatCode>
                <c:ptCount val="6"/>
                <c:pt idx="0">
                  <c:v>3.88</c:v>
                </c:pt>
                <c:pt idx="1">
                  <c:v>3.81</c:v>
                </c:pt>
                <c:pt idx="2">
                  <c:v>3.56</c:v>
                </c:pt>
                <c:pt idx="3">
                  <c:v>3.69</c:v>
                </c:pt>
                <c:pt idx="4">
                  <c:v>3.63</c:v>
                </c:pt>
                <c:pt idx="5">
                  <c:v>3.44</c:v>
                </c:pt>
              </c:numCache>
            </c:numRef>
          </c:val>
        </c:ser>
        <c:ser>
          <c:idx val="1"/>
          <c:order val="1"/>
          <c:tx>
            <c:strRef>
              <c:f>Charts!$C$27</c:f>
              <c:strCache>
                <c:ptCount val="1"/>
                <c:pt idx="0">
                  <c:v>Post</c:v>
                </c:pt>
              </c:strCache>
            </c:strRef>
          </c:tx>
          <c:dLbls>
            <c:dLbl>
              <c:idx val="0"/>
              <c:layout/>
              <c:dLblPos val="outEnd"/>
              <c:showVal val="1"/>
            </c:dLbl>
            <c:dLbl>
              <c:idx val="1"/>
              <c:layout/>
              <c:dLblPos val="outEnd"/>
              <c:showVal val="1"/>
            </c:dLbl>
            <c:dLbl>
              <c:idx val="2"/>
              <c:layout/>
              <c:dLblPos val="outEnd"/>
              <c:showVal val="1"/>
            </c:dLbl>
            <c:dLbl>
              <c:idx val="3"/>
              <c:layout/>
              <c:dLblPos val="outEnd"/>
              <c:showVal val="1"/>
            </c:dLbl>
            <c:dLbl>
              <c:idx val="4"/>
              <c:layout/>
              <c:dLblPos val="outEnd"/>
              <c:showVal val="1"/>
            </c:dLbl>
            <c:dLbl>
              <c:idx val="5"/>
              <c:layout/>
              <c:dLblPos val="outEnd"/>
              <c:showVal val="1"/>
            </c:dLbl>
            <c:delete val="1"/>
          </c:dLbls>
          <c:cat>
            <c:strRef>
              <c:f>Charts!$A$28:$A$33</c:f>
              <c:strCache>
                <c:ptCount val="6"/>
                <c:pt idx="0">
                  <c:v>Teaching and Learning</c:v>
                </c:pt>
                <c:pt idx="1">
                  <c:v>Planning and Organizing</c:v>
                </c:pt>
                <c:pt idx="2">
                  <c:v>Adaptive assistive</c:v>
                </c:pt>
                <c:pt idx="3">
                  <c:v>Designing lesson</c:v>
                </c:pt>
                <c:pt idx="4">
                  <c:v>Implementing lessons</c:v>
                </c:pt>
                <c:pt idx="5">
                  <c:v>Assessing students</c:v>
                </c:pt>
              </c:strCache>
            </c:strRef>
          </c:cat>
          <c:val>
            <c:numRef>
              <c:f>Charts!$C$28:$C$33</c:f>
              <c:numCache>
                <c:formatCode>0.0</c:formatCode>
                <c:ptCount val="6"/>
                <c:pt idx="0">
                  <c:v>4.5</c:v>
                </c:pt>
                <c:pt idx="1">
                  <c:v>4.56</c:v>
                </c:pt>
                <c:pt idx="2">
                  <c:v>3.63</c:v>
                </c:pt>
                <c:pt idx="3">
                  <c:v>4.31</c:v>
                </c:pt>
                <c:pt idx="4">
                  <c:v>4.38</c:v>
                </c:pt>
                <c:pt idx="5">
                  <c:v>4.25</c:v>
                </c:pt>
              </c:numCache>
            </c:numRef>
          </c:val>
        </c:ser>
        <c:axId val="441817496"/>
        <c:axId val="442408120"/>
      </c:barChart>
      <c:catAx>
        <c:axId val="441817496"/>
        <c:scaling>
          <c:orientation val="minMax"/>
        </c:scaling>
        <c:axPos val="b"/>
        <c:tickLblPos val="nextTo"/>
        <c:crossAx val="442408120"/>
        <c:crosses val="autoZero"/>
        <c:auto val="1"/>
        <c:lblAlgn val="ctr"/>
        <c:lblOffset val="100"/>
      </c:catAx>
      <c:valAx>
        <c:axId val="442408120"/>
        <c:scaling>
          <c:orientation val="minMax"/>
        </c:scaling>
        <c:axPos val="l"/>
        <c:majorGridlines/>
        <c:numFmt formatCode="0.0" sourceLinked="1"/>
        <c:tickLblPos val="nextTo"/>
        <c:crossAx val="441817496"/>
        <c:crosses val="autoZero"/>
        <c:crossBetween val="between"/>
      </c:valAx>
    </c:plotArea>
    <c:legend>
      <c:legendPos val="r"/>
      <c:layout/>
    </c:legend>
    <c:plotVisOnly val="1"/>
  </c:chart>
  <c:externalData r:id="rId1"/>
</c:chartSpace>
</file>

<file path=ppt/charts/chart6.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barChart>
        <c:barDir val="col"/>
        <c:grouping val="clustered"/>
        <c:ser>
          <c:idx val="0"/>
          <c:order val="0"/>
          <c:tx>
            <c:strRef>
              <c:f>Charts!$E$77</c:f>
              <c:strCache>
                <c:ptCount val="1"/>
                <c:pt idx="0">
                  <c:v>Pre</c:v>
                </c:pt>
              </c:strCache>
            </c:strRef>
          </c:tx>
          <c:dLbls>
            <c:dLbl>
              <c:idx val="0"/>
              <c:layout/>
              <c:dLblPos val="outEnd"/>
              <c:showVal val="1"/>
            </c:dLbl>
            <c:dLbl>
              <c:idx val="1"/>
              <c:layout/>
              <c:dLblPos val="outEnd"/>
              <c:showVal val="1"/>
            </c:dLbl>
            <c:dLbl>
              <c:idx val="2"/>
              <c:layout/>
              <c:dLblPos val="outEnd"/>
              <c:showVal val="1"/>
            </c:dLbl>
            <c:delete val="1"/>
          </c:dLbls>
          <c:cat>
            <c:strRef>
              <c:f>Charts!$D$78:$D$80</c:f>
              <c:strCache>
                <c:ptCount val="3"/>
                <c:pt idx="0">
                  <c:v>Student driven</c:v>
                </c:pt>
                <c:pt idx="1">
                  <c:v>Blogs</c:v>
                </c:pt>
                <c:pt idx="2">
                  <c:v>Teacher developed online lessons</c:v>
                </c:pt>
              </c:strCache>
            </c:strRef>
          </c:cat>
          <c:val>
            <c:numRef>
              <c:f>Charts!$E$78:$E$80</c:f>
              <c:numCache>
                <c:formatCode>0.0</c:formatCode>
                <c:ptCount val="3"/>
                <c:pt idx="0">
                  <c:v>3.5</c:v>
                </c:pt>
                <c:pt idx="1">
                  <c:v>2.92</c:v>
                </c:pt>
                <c:pt idx="2">
                  <c:v>2.85</c:v>
                </c:pt>
              </c:numCache>
            </c:numRef>
          </c:val>
        </c:ser>
        <c:ser>
          <c:idx val="1"/>
          <c:order val="1"/>
          <c:tx>
            <c:strRef>
              <c:f>Charts!$F$77</c:f>
              <c:strCache>
                <c:ptCount val="1"/>
                <c:pt idx="0">
                  <c:v>Post</c:v>
                </c:pt>
              </c:strCache>
            </c:strRef>
          </c:tx>
          <c:dLbls>
            <c:dLbl>
              <c:idx val="0"/>
              <c:layout/>
              <c:dLblPos val="outEnd"/>
              <c:showVal val="1"/>
            </c:dLbl>
            <c:dLbl>
              <c:idx val="1"/>
              <c:layout/>
              <c:dLblPos val="outEnd"/>
              <c:showVal val="1"/>
            </c:dLbl>
            <c:dLbl>
              <c:idx val="2"/>
              <c:layout/>
              <c:dLblPos val="outEnd"/>
              <c:showVal val="1"/>
            </c:dLbl>
            <c:delete val="1"/>
          </c:dLbls>
          <c:cat>
            <c:strRef>
              <c:f>Charts!$D$78:$D$80</c:f>
              <c:strCache>
                <c:ptCount val="3"/>
                <c:pt idx="0">
                  <c:v>Student driven</c:v>
                </c:pt>
                <c:pt idx="1">
                  <c:v>Blogs</c:v>
                </c:pt>
                <c:pt idx="2">
                  <c:v>Teacher developed online lessons</c:v>
                </c:pt>
              </c:strCache>
            </c:strRef>
          </c:cat>
          <c:val>
            <c:numRef>
              <c:f>Charts!$F$78:$F$80</c:f>
              <c:numCache>
                <c:formatCode>0.0</c:formatCode>
                <c:ptCount val="3"/>
                <c:pt idx="0">
                  <c:v>4.08</c:v>
                </c:pt>
                <c:pt idx="1">
                  <c:v>3.31</c:v>
                </c:pt>
                <c:pt idx="2">
                  <c:v>3.38</c:v>
                </c:pt>
              </c:numCache>
            </c:numRef>
          </c:val>
        </c:ser>
        <c:axId val="495410088"/>
        <c:axId val="495478552"/>
      </c:barChart>
      <c:catAx>
        <c:axId val="495410088"/>
        <c:scaling>
          <c:orientation val="minMax"/>
        </c:scaling>
        <c:axPos val="b"/>
        <c:tickLblPos val="nextTo"/>
        <c:crossAx val="495478552"/>
        <c:crosses val="autoZero"/>
        <c:auto val="1"/>
        <c:lblAlgn val="ctr"/>
        <c:lblOffset val="100"/>
      </c:catAx>
      <c:valAx>
        <c:axId val="495478552"/>
        <c:scaling>
          <c:orientation val="minMax"/>
          <c:max val="5.0"/>
        </c:scaling>
        <c:axPos val="l"/>
        <c:majorGridlines/>
        <c:numFmt formatCode="0.0" sourceLinked="1"/>
        <c:tickLblPos val="nextTo"/>
        <c:crossAx val="495410088"/>
        <c:crosses val="autoZero"/>
        <c:crossBetween val="between"/>
      </c:valAx>
    </c:plotArea>
    <c:legend>
      <c:legendPos val="r"/>
      <c:layout/>
    </c:legend>
    <c:plotVisOnly val="1"/>
  </c:chart>
  <c:externalData r:id="rId1"/>
</c:chartSpace>
</file>

<file path=ppt/charts/chart7.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barChart>
        <c:barDir val="col"/>
        <c:grouping val="clustered"/>
        <c:ser>
          <c:idx val="0"/>
          <c:order val="0"/>
          <c:dLbls>
            <c:dLbl>
              <c:idx val="0"/>
              <c:layout/>
              <c:dLblPos val="outEnd"/>
              <c:showVal val="1"/>
            </c:dLbl>
            <c:dLbl>
              <c:idx val="1"/>
              <c:layout/>
              <c:dLblPos val="outEnd"/>
              <c:showVal val="1"/>
            </c:dLbl>
            <c:delete val="1"/>
          </c:dLbls>
          <c:cat>
            <c:strRef>
              <c:f>'Student assessment'!$A$1:$B$1</c:f>
              <c:strCache>
                <c:ptCount val="2"/>
                <c:pt idx="0">
                  <c:v>Pre</c:v>
                </c:pt>
                <c:pt idx="1">
                  <c:v>Post</c:v>
                </c:pt>
              </c:strCache>
            </c:strRef>
          </c:cat>
          <c:val>
            <c:numRef>
              <c:f>'Student assessment'!$A$2:$B$2</c:f>
              <c:numCache>
                <c:formatCode>0%</c:formatCode>
                <c:ptCount val="2"/>
                <c:pt idx="0">
                  <c:v>0.58</c:v>
                </c:pt>
                <c:pt idx="1">
                  <c:v>0.73</c:v>
                </c:pt>
              </c:numCache>
            </c:numRef>
          </c:val>
        </c:ser>
        <c:axId val="440946008"/>
        <c:axId val="440848248"/>
      </c:barChart>
      <c:catAx>
        <c:axId val="440946008"/>
        <c:scaling>
          <c:orientation val="minMax"/>
        </c:scaling>
        <c:axPos val="b"/>
        <c:tickLblPos val="nextTo"/>
        <c:crossAx val="440848248"/>
        <c:crosses val="autoZero"/>
        <c:auto val="1"/>
        <c:lblAlgn val="ctr"/>
        <c:lblOffset val="100"/>
      </c:catAx>
      <c:valAx>
        <c:axId val="440848248"/>
        <c:scaling>
          <c:orientation val="minMax"/>
          <c:max val="1.0"/>
        </c:scaling>
        <c:axPos val="l"/>
        <c:majorGridlines/>
        <c:numFmt formatCode="0%" sourceLinked="1"/>
        <c:tickLblPos val="nextTo"/>
        <c:crossAx val="440946008"/>
        <c:crosses val="autoZero"/>
        <c:crossBetween val="between"/>
      </c:valAx>
    </c:plotArea>
    <c:plotVisOnly val="1"/>
  </c:chart>
  <c:externalData r:id="rId1"/>
</c:chartSpace>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44702DF-CBC1-864A-BD8B-BE2922799945}" type="datetimeFigureOut">
              <a:rPr lang="en-US" smtClean="0"/>
              <a:pPr/>
              <a:t>9/24/12</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81586A5-D3EE-E541-A1B2-F1D196FEEE85}" type="slidenum">
              <a:rPr lang="en-US" smtClean="0"/>
              <a:pPr/>
              <a:t>‹#›</a:t>
            </a:fld>
            <a:endParaRPr lang="en-US" dirty="0"/>
          </a:p>
        </p:txBody>
      </p:sp>
    </p:spTree>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3.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4.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5.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6.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7.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2.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8434" name="Rectangle 7"/>
          <p:cNvSpPr>
            <a:spLocks noGrp="1" noChangeArrowheads="1"/>
          </p:cNvSpPr>
          <p:nvPr>
            <p:ph type="sldNum" sz="quarter" idx="5"/>
          </p:nvPr>
        </p:nvSpPr>
        <p:spPr>
          <a:noFill/>
        </p:spPr>
        <p:txBody>
          <a:bodyPr/>
          <a:lstStyle/>
          <a:p>
            <a:fld id="{903E358E-E331-154D-AECE-09B3129451EA}" type="slidenum">
              <a:rPr lang="en-US"/>
              <a:pPr/>
              <a:t>2</a:t>
            </a:fld>
            <a:endParaRPr lang="en-US" dirty="0"/>
          </a:p>
        </p:txBody>
      </p:sp>
      <p:sp>
        <p:nvSpPr>
          <p:cNvPr id="18435" name="Rectangle 2"/>
          <p:cNvSpPr>
            <a:spLocks noGrp="1" noRot="1" noChangeAspect="1" noChangeArrowheads="1"/>
          </p:cNvSpPr>
          <p:nvPr>
            <p:ph type="sldImg"/>
          </p:nvPr>
        </p:nvSpPr>
        <p:spPr>
          <a:solidFill>
            <a:srgbClr val="FFFFFF"/>
          </a:solidFill>
          <a:ln/>
        </p:spPr>
      </p:sp>
      <p:sp>
        <p:nvSpPr>
          <p:cNvPr id="18436"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13</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14</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15</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16</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17</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3</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4</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7</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8</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9</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10</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11</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12</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7552406-7A66-264F-B29A-D7016AF373CA}" type="datetimeFigureOut">
              <a:rPr lang="en-US" smtClean="0"/>
              <a:pPr/>
              <a:t>9/24/12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29E33-B620-47F9-BB04-8846C2A5AFCC}" type="slidenum">
              <a:rPr kumimoji="0" lang="en-US" smtClean="0"/>
              <a:pPr/>
              <a:t>‹#›</a:t>
            </a:fld>
            <a:endParaRPr kumimoji="0"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7552406-7A66-264F-B29A-D7016AF373CA}" type="datetimeFigureOut">
              <a:rPr lang="en-US" smtClean="0"/>
              <a:pPr/>
              <a:t>9/24/12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7552406-7A66-264F-B29A-D7016AF373CA}" type="datetimeFigureOut">
              <a:rPr lang="en-US" smtClean="0"/>
              <a:pPr/>
              <a:t>9/24/12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7552406-7A66-264F-B29A-D7016AF373CA}" type="datetimeFigureOut">
              <a:rPr lang="en-US" smtClean="0"/>
              <a:pPr/>
              <a:t>9/24/12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7552406-7A66-264F-B29A-D7016AF373CA}" type="datetimeFigureOut">
              <a:rPr lang="en-US" smtClean="0"/>
              <a:pPr/>
              <a:t>9/24/12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F02B71-8991-4516-A01E-F1A9ACD28BDC}"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7552406-7A66-264F-B29A-D7016AF373CA}" type="datetimeFigureOut">
              <a:rPr lang="en-US" smtClean="0"/>
              <a:pPr/>
              <a:t>9/24/12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7552406-7A66-264F-B29A-D7016AF373CA}" type="datetimeFigureOut">
              <a:rPr lang="en-US" smtClean="0"/>
              <a:pPr/>
              <a:t>9/24/12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7552406-7A66-264F-B29A-D7016AF373CA}" type="datetimeFigureOut">
              <a:rPr lang="en-US" smtClean="0"/>
              <a:pPr/>
              <a:t>9/24/12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7552406-7A66-264F-B29A-D7016AF373CA}" type="datetimeFigureOut">
              <a:rPr lang="en-US" smtClean="0"/>
              <a:pPr/>
              <a:t>9/24/12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7552406-7A66-264F-B29A-D7016AF373CA}" type="datetimeFigureOut">
              <a:rPr lang="en-US" smtClean="0"/>
              <a:pPr/>
              <a:t>9/24/12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9E29E33-B620-47F9-BB04-8846C2A5AFCC}" type="slidenum">
              <a:rPr kumimoji="0" lang="en-US" smtClean="0"/>
              <a:pPr/>
              <a:t>‹#›</a:t>
            </a:fld>
            <a:endParaRPr kumimoji="0"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7552406-7A66-264F-B29A-D7016AF373CA}" type="datetimeFigureOut">
              <a:rPr lang="en-US" smtClean="0"/>
              <a:pPr/>
              <a:t>9/24/12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7552406-7A66-264F-B29A-D7016AF373CA}" type="datetimeFigureOut">
              <a:rPr lang="en-US" smtClean="0"/>
              <a:pPr/>
              <a:t>9/24/12</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7CB7A21-A080-964E-B548-BDE93B53A81F}"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869" r:id="rId1"/>
    <p:sldLayoutId id="2147483870" r:id="rId2"/>
    <p:sldLayoutId id="2147483871" r:id="rId3"/>
    <p:sldLayoutId id="2147483872" r:id="rId4"/>
    <p:sldLayoutId id="2147483873" r:id="rId5"/>
    <p:sldLayoutId id="2147483874" r:id="rId6"/>
    <p:sldLayoutId id="2147483875" r:id="rId7"/>
    <p:sldLayoutId id="2147483876" r:id="rId8"/>
    <p:sldLayoutId id="2147483877" r:id="rId9"/>
    <p:sldLayoutId id="2147483878" r:id="rId10"/>
    <p:sldLayoutId id="214748387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7.xml"/><Relationship Id="rId3" Type="http://schemas.openxmlformats.org/officeDocument/2006/relationships/chart" Target="../charts/char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8.xml"/><Relationship Id="rId3" Type="http://schemas.openxmlformats.org/officeDocument/2006/relationships/chart" Target="../charts/char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9.xml"/><Relationship Id="rId3" Type="http://schemas.openxmlformats.org/officeDocument/2006/relationships/chart" Target="../charts/char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10.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1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1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1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14.xml"/><Relationship Id="rId3" Type="http://schemas.openxmlformats.org/officeDocument/2006/relationships/hyperlink" Target="mailto:dschilder@eval-inc.com"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chart" Target="../charts/char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4.xml"/><Relationship Id="rId3" Type="http://schemas.openxmlformats.org/officeDocument/2006/relationships/chart" Target="../charts/char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5.xml"/><Relationship Id="rId3" Type="http://schemas.openxmlformats.org/officeDocument/2006/relationships/chart" Target="../charts/chart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6.xml"/><Relationship Id="rId3" Type="http://schemas.openxmlformats.org/officeDocument/2006/relationships/chart" Target="../charts/chart4.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dirty="0" smtClean="0">
                <a:solidFill>
                  <a:schemeClr val="accent1"/>
                </a:solidFill>
              </a:rPr>
              <a:t>Local Evaluation Overview and Preliminary Findings</a:t>
            </a:r>
            <a:endParaRPr lang="en-US" dirty="0">
              <a:solidFill>
                <a:schemeClr val="accent1"/>
              </a:solidFill>
            </a:endParaRPr>
          </a:p>
        </p:txBody>
      </p:sp>
      <p:sp>
        <p:nvSpPr>
          <p:cNvPr id="3" name="Subtitle 2"/>
          <p:cNvSpPr>
            <a:spLocks noGrp="1"/>
          </p:cNvSpPr>
          <p:nvPr>
            <p:ph type="subTitle" idx="1"/>
          </p:nvPr>
        </p:nvSpPr>
        <p:spPr/>
        <p:txBody>
          <a:bodyPr/>
          <a:lstStyle/>
          <a:p>
            <a:r>
              <a:rPr lang="en-US" dirty="0" smtClean="0">
                <a:solidFill>
                  <a:schemeClr val="accent1"/>
                </a:solidFill>
              </a:rPr>
              <a:t>Diane Schilder, EdD</a:t>
            </a:r>
            <a:endParaRPr lang="en-US" dirty="0">
              <a:solidFill>
                <a:schemeClr val="accent1"/>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fontScale="90000"/>
          </a:bodyPr>
          <a:lstStyle/>
          <a:p>
            <a:r>
              <a:rPr lang="en-US" dirty="0" smtClean="0"/>
              <a:t>Confidence Using Technology for Teaching and Learning Increased </a:t>
            </a:r>
            <a:endParaRPr lang="en-US" dirty="0">
              <a:effectLst>
                <a:outerShdw blurRad="38100" dist="38100" dir="2700000" algn="tl">
                  <a:srgbClr val="000000"/>
                </a:outerShdw>
              </a:effectLst>
            </a:endParaRPr>
          </a:p>
        </p:txBody>
      </p:sp>
      <p:sp>
        <p:nvSpPr>
          <p:cNvPr id="19460" name="Line 4"/>
          <p:cNvSpPr>
            <a:spLocks noChangeShapeType="1"/>
          </p:cNvSpPr>
          <p:nvPr/>
        </p:nvSpPr>
        <p:spPr bwMode="auto">
          <a:xfrm>
            <a:off x="730650" y="1417638"/>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graphicFrame>
        <p:nvGraphicFramePr>
          <p:cNvPr id="7" name="Chart 6"/>
          <p:cNvGraphicFramePr/>
          <p:nvPr/>
        </p:nvGraphicFramePr>
        <p:xfrm>
          <a:off x="1593300" y="1847078"/>
          <a:ext cx="6560356" cy="4194528"/>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fontScale="90000"/>
          </a:bodyPr>
          <a:lstStyle/>
          <a:p>
            <a:pPr eaLnBrk="1" hangingPunct="1"/>
            <a:r>
              <a:rPr lang="en-US" dirty="0" smtClean="0"/>
              <a:t> </a:t>
            </a:r>
            <a:r>
              <a:rPr lang="en-US" sz="3556" dirty="0" smtClean="0"/>
              <a:t>Some Changes in Teaching Practices Reported</a:t>
            </a:r>
            <a:endParaRPr lang="en-US" sz="3556" dirty="0">
              <a:effectLst>
                <a:outerShdw blurRad="38100" dist="38100" dir="2700000" algn="tl">
                  <a:srgbClr val="000000"/>
                </a:outerShdw>
              </a:effectLst>
            </a:endParaRPr>
          </a:p>
        </p:txBody>
      </p:sp>
      <p:sp>
        <p:nvSpPr>
          <p:cNvPr id="19460" name="Line 4"/>
          <p:cNvSpPr>
            <a:spLocks noChangeShapeType="1"/>
          </p:cNvSpPr>
          <p:nvPr/>
        </p:nvSpPr>
        <p:spPr bwMode="auto">
          <a:xfrm>
            <a:off x="330532" y="1143000"/>
            <a:ext cx="7899068"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graphicFrame>
        <p:nvGraphicFramePr>
          <p:cNvPr id="6" name="Chart 5"/>
          <p:cNvGraphicFramePr/>
          <p:nvPr/>
        </p:nvGraphicFramePr>
        <p:xfrm>
          <a:off x="330532" y="2057400"/>
          <a:ext cx="7136971" cy="3856918"/>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t> </a:t>
            </a:r>
            <a:r>
              <a:rPr lang="en-US" dirty="0" smtClean="0"/>
              <a:t> </a:t>
            </a:r>
            <a:r>
              <a:rPr lang="en-US" sz="3556" dirty="0" smtClean="0"/>
              <a:t>Teacher Content </a:t>
            </a:r>
            <a:r>
              <a:rPr lang="en-US" sz="3556" dirty="0" smtClean="0"/>
              <a:t>Knowledge Increased</a:t>
            </a:r>
            <a:endParaRPr lang="en-US" sz="3556" dirty="0">
              <a:effectLst>
                <a:outerShdw blurRad="38100" dist="38100" dir="2700000" algn="tl">
                  <a:srgbClr val="000000"/>
                </a:outerShdw>
              </a:effectLst>
            </a:endParaRPr>
          </a:p>
        </p:txBody>
      </p:sp>
      <p:sp>
        <p:nvSpPr>
          <p:cNvPr id="19460" name="Line 4"/>
          <p:cNvSpPr>
            <a:spLocks noChangeShapeType="1"/>
          </p:cNvSpPr>
          <p:nvPr/>
        </p:nvSpPr>
        <p:spPr bwMode="auto">
          <a:xfrm>
            <a:off x="577254"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graphicFrame>
        <p:nvGraphicFramePr>
          <p:cNvPr id="5" name="Chart 4"/>
          <p:cNvGraphicFramePr/>
          <p:nvPr/>
        </p:nvGraphicFramePr>
        <p:xfrm>
          <a:off x="1356537" y="1688345"/>
          <a:ext cx="5501463" cy="3902314"/>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699268" y="0"/>
            <a:ext cx="8229600" cy="1295400"/>
          </a:xfrm>
        </p:spPr>
        <p:txBody>
          <a:bodyPr anchorCtr="1">
            <a:normAutofit/>
          </a:bodyPr>
          <a:lstStyle/>
          <a:p>
            <a:pPr eaLnBrk="1" hangingPunct="1"/>
            <a:r>
              <a:rPr lang="en-US" sz="3200" dirty="0" smtClean="0"/>
              <a:t>Some Teachers Reported </a:t>
            </a:r>
            <a:br>
              <a:rPr lang="en-US" sz="3200" dirty="0" smtClean="0"/>
            </a:br>
            <a:r>
              <a:rPr lang="en-US" sz="3200" dirty="0" smtClean="0"/>
              <a:t>Specific Knowledge Gains</a:t>
            </a:r>
            <a:endParaRPr lang="en-US" sz="3200" dirty="0">
              <a:effectLst>
                <a:outerShdw blurRad="38100" dist="38100" dir="2700000" algn="tl">
                  <a:srgbClr val="000000"/>
                </a:outerShdw>
              </a:effectLst>
            </a:endParaRPr>
          </a:p>
        </p:txBody>
      </p:sp>
      <p:sp>
        <p:nvSpPr>
          <p:cNvPr id="40963" name="Rectangle 3"/>
          <p:cNvSpPr>
            <a:spLocks noGrp="1" noChangeArrowheads="1"/>
          </p:cNvSpPr>
          <p:nvPr>
            <p:ph type="body" idx="4294967295"/>
          </p:nvPr>
        </p:nvSpPr>
        <p:spPr>
          <a:xfrm>
            <a:off x="699268" y="1295400"/>
            <a:ext cx="8444732" cy="5257800"/>
          </a:xfrm>
        </p:spPr>
        <p:txBody>
          <a:bodyPr>
            <a:normAutofit/>
          </a:bodyPr>
          <a:lstStyle/>
          <a:p>
            <a:pPr>
              <a:buNone/>
            </a:pPr>
            <a:r>
              <a:rPr lang="en-US" sz="2000" dirty="0" smtClean="0">
                <a:solidFill>
                  <a:srgbClr val="030303"/>
                </a:solidFill>
              </a:rPr>
              <a:t>	</a:t>
            </a:r>
            <a:r>
              <a:rPr lang="en-US" sz="2595" i="1" dirty="0" smtClean="0"/>
              <a:t>I am able to explain classification better and have acquired resources that will make my teaching better on this topic. </a:t>
            </a:r>
            <a:r>
              <a:rPr lang="en-US" sz="2595" dirty="0" smtClean="0"/>
              <a:t>[Middle school teacher from Biology course, high-needs district</a:t>
            </a:r>
            <a:r>
              <a:rPr lang="en-US" sz="2595" dirty="0" smtClean="0"/>
              <a:t>]</a:t>
            </a:r>
          </a:p>
          <a:p>
            <a:pPr>
              <a:buNone/>
            </a:pPr>
            <a:endParaRPr lang="en-US" sz="2595" dirty="0" smtClean="0"/>
          </a:p>
          <a:p>
            <a:pPr>
              <a:buNone/>
            </a:pPr>
            <a:r>
              <a:rPr lang="en-US" sz="2595" dirty="0" smtClean="0"/>
              <a:t>	</a:t>
            </a:r>
            <a:r>
              <a:rPr lang="en-US" sz="2595" i="1" dirty="0" smtClean="0"/>
              <a:t>I </a:t>
            </a:r>
            <a:r>
              <a:rPr lang="en-US" sz="2595" i="1" dirty="0" smtClean="0"/>
              <a:t>learned a lot about how a species works to promote reproduction. I have a better understanding of how invasive species alter the environment. </a:t>
            </a:r>
            <a:r>
              <a:rPr lang="en-US" sz="2595" dirty="0" smtClean="0"/>
              <a:t>[Elementary school teacher from Biology course, high-needs district]</a:t>
            </a:r>
          </a:p>
          <a:p>
            <a:pPr marL="508000" lvl="1" indent="-274638" eaLnBrk="1" hangingPunct="1">
              <a:lnSpc>
                <a:spcPct val="90000"/>
              </a:lnSpc>
              <a:buNone/>
            </a:pPr>
            <a:endParaRPr lang="en-US" sz="2000" dirty="0" smtClean="0">
              <a:solidFill>
                <a:srgbClr val="030303"/>
              </a:solidFill>
            </a:endParaRPr>
          </a:p>
          <a:p>
            <a:pPr marL="508000" lvl="1" indent="-274638" eaLnBrk="1" hangingPunct="1">
              <a:lnSpc>
                <a:spcPct val="90000"/>
              </a:lnSpc>
              <a:buNone/>
            </a:pPr>
            <a:endParaRPr lang="en-US" sz="2000" dirty="0" smtClean="0">
              <a:solidFill>
                <a:srgbClr val="030303"/>
              </a:solidFill>
            </a:endParaRPr>
          </a:p>
        </p:txBody>
      </p:sp>
      <p:sp>
        <p:nvSpPr>
          <p:cNvPr id="19460" name="Line 4"/>
          <p:cNvSpPr>
            <a:spLocks noChangeShapeType="1"/>
          </p:cNvSpPr>
          <p:nvPr/>
        </p:nvSpPr>
        <p:spPr bwMode="auto">
          <a:xfrm>
            <a:off x="699268" y="1143000"/>
            <a:ext cx="82296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699268" y="0"/>
            <a:ext cx="8229600" cy="1143000"/>
          </a:xfrm>
        </p:spPr>
        <p:txBody>
          <a:bodyPr anchorCtr="1">
            <a:normAutofit/>
          </a:bodyPr>
          <a:lstStyle/>
          <a:p>
            <a:pPr eaLnBrk="1" hangingPunct="1"/>
            <a:r>
              <a:rPr lang="en-US" sz="2800" dirty="0" smtClean="0"/>
              <a:t>Some Teachers Reported Gains in </a:t>
            </a:r>
            <a:br>
              <a:rPr lang="en-US" sz="2800" dirty="0" smtClean="0"/>
            </a:br>
            <a:r>
              <a:rPr lang="en-US" sz="2800" dirty="0" smtClean="0"/>
              <a:t>Knowledge of Web 2.0</a:t>
            </a:r>
            <a:endParaRPr lang="en-US" sz="2800" dirty="0">
              <a:effectLst>
                <a:outerShdw blurRad="38100" dist="38100" dir="2700000" algn="tl">
                  <a:srgbClr val="000000"/>
                </a:outerShdw>
              </a:effectLst>
            </a:endParaRPr>
          </a:p>
        </p:txBody>
      </p:sp>
      <p:sp>
        <p:nvSpPr>
          <p:cNvPr id="40963" name="Rectangle 3"/>
          <p:cNvSpPr>
            <a:spLocks noGrp="1" noChangeArrowheads="1"/>
          </p:cNvSpPr>
          <p:nvPr>
            <p:ph type="body" idx="4294967295"/>
          </p:nvPr>
        </p:nvSpPr>
        <p:spPr>
          <a:xfrm>
            <a:off x="699268" y="1746066"/>
            <a:ext cx="7223488" cy="4460807"/>
          </a:xfrm>
        </p:spPr>
        <p:txBody>
          <a:bodyPr>
            <a:normAutofit/>
          </a:bodyPr>
          <a:lstStyle/>
          <a:p>
            <a:pPr>
              <a:buNone/>
            </a:pPr>
            <a:r>
              <a:rPr lang="en-US" sz="2000" i="1" dirty="0" smtClean="0">
                <a:solidFill>
                  <a:srgbClr val="030303"/>
                </a:solidFill>
              </a:rPr>
              <a:t>	</a:t>
            </a:r>
            <a:r>
              <a:rPr lang="en-US" sz="2000" i="1" dirty="0" smtClean="0"/>
              <a:t>This class enabled me to break the habit of only pen and paper or poster presentations and allow students to complete projects with digital tools of their choice. As much as I was a little afraid of trying something new and how to assess the project... it ended up working great. I am glad I took this class to get the confidence and skills to incorporate Web 2.0 into my classes. </a:t>
            </a:r>
            <a:endParaRPr lang="en-US" sz="2000" i="1" dirty="0" smtClean="0">
              <a:solidFill>
                <a:srgbClr val="030303"/>
              </a:solidFill>
            </a:endParaRPr>
          </a:p>
          <a:p>
            <a:pPr marL="508000" lvl="1" indent="-274638" eaLnBrk="1" hangingPunct="1">
              <a:lnSpc>
                <a:spcPct val="90000"/>
              </a:lnSpc>
              <a:buNone/>
            </a:pPr>
            <a:endParaRPr lang="en-US" sz="2000" dirty="0" smtClean="0">
              <a:solidFill>
                <a:srgbClr val="030303"/>
              </a:solidFill>
            </a:endParaRPr>
          </a:p>
        </p:txBody>
      </p:sp>
      <p:sp>
        <p:nvSpPr>
          <p:cNvPr id="19460" name="Line 4"/>
          <p:cNvSpPr>
            <a:spLocks noChangeShapeType="1"/>
          </p:cNvSpPr>
          <p:nvPr/>
        </p:nvSpPr>
        <p:spPr bwMode="auto">
          <a:xfrm>
            <a:off x="699268" y="1143000"/>
            <a:ext cx="82296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t>Recommendations</a:t>
            </a:r>
            <a:endParaRPr lang="en-US" dirty="0">
              <a:effectLst>
                <a:outerShdw blurRad="38100" dist="38100" dir="2700000" algn="tl">
                  <a:srgbClr val="000000"/>
                </a:outerShdw>
              </a:effectLst>
            </a:endParaRPr>
          </a:p>
        </p:txBody>
      </p:sp>
      <p:sp>
        <p:nvSpPr>
          <p:cNvPr id="40963" name="Rectangle 3"/>
          <p:cNvSpPr>
            <a:spLocks noGrp="1" noChangeArrowheads="1"/>
          </p:cNvSpPr>
          <p:nvPr>
            <p:ph type="body" idx="4294967295"/>
          </p:nvPr>
        </p:nvSpPr>
        <p:spPr>
          <a:xfrm>
            <a:off x="699268" y="1295400"/>
            <a:ext cx="8444732" cy="5257800"/>
          </a:xfrm>
        </p:spPr>
        <p:txBody>
          <a:bodyPr>
            <a:normAutofit lnSpcReduction="10000"/>
          </a:bodyPr>
          <a:lstStyle/>
          <a:p>
            <a:r>
              <a:rPr lang="en-US" sz="3600" dirty="0" smtClean="0"/>
              <a:t>Offer an opportunity for teachers to practice lesson implementation prior to teaching in their own classes</a:t>
            </a:r>
          </a:p>
          <a:p>
            <a:endParaRPr lang="en-US" sz="3600" dirty="0" smtClean="0"/>
          </a:p>
          <a:p>
            <a:r>
              <a:rPr lang="en-US" sz="3600" dirty="0" smtClean="0"/>
              <a:t>Offer more differentiated instruction to ensure rigorous content is covered</a:t>
            </a:r>
          </a:p>
          <a:p>
            <a:endParaRPr lang="en-US" sz="3600" dirty="0" smtClean="0"/>
          </a:p>
          <a:p>
            <a:r>
              <a:rPr lang="en-US" sz="3600" dirty="0" smtClean="0"/>
              <a:t>Ensure faculty model inquiry-based pedagogical techniques</a:t>
            </a:r>
          </a:p>
          <a:p>
            <a:pPr>
              <a:buNone/>
            </a:pPr>
            <a:endParaRPr lang="en-US" sz="3600" dirty="0" smtClean="0"/>
          </a:p>
          <a:p>
            <a:pPr marL="508000" lvl="1" indent="-274638" eaLnBrk="1" hangingPunct="1">
              <a:lnSpc>
                <a:spcPct val="90000"/>
              </a:lnSpc>
              <a:buNone/>
            </a:pPr>
            <a:endParaRPr lang="en-US" sz="2000" dirty="0" smtClean="0">
              <a:solidFill>
                <a:srgbClr val="030303"/>
              </a:solidFill>
            </a:endParaRPr>
          </a:p>
        </p:txBody>
      </p:sp>
      <p:sp>
        <p:nvSpPr>
          <p:cNvPr id="19460" name="Line 4"/>
          <p:cNvSpPr>
            <a:spLocks noChangeShapeType="1"/>
          </p:cNvSpPr>
          <p:nvPr/>
        </p:nvSpPr>
        <p:spPr bwMode="auto">
          <a:xfrm>
            <a:off x="699268"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t>Next Steps</a:t>
            </a:r>
            <a:endParaRPr lang="en-US" dirty="0">
              <a:effectLst>
                <a:outerShdw blurRad="38100" dist="38100" dir="2700000" algn="tl">
                  <a:srgbClr val="000000"/>
                </a:outerShdw>
              </a:effectLst>
            </a:endParaRPr>
          </a:p>
        </p:txBody>
      </p:sp>
      <p:sp>
        <p:nvSpPr>
          <p:cNvPr id="40963" name="Rectangle 3"/>
          <p:cNvSpPr>
            <a:spLocks noGrp="1" noChangeArrowheads="1"/>
          </p:cNvSpPr>
          <p:nvPr>
            <p:ph type="body" idx="4294967295"/>
          </p:nvPr>
        </p:nvSpPr>
        <p:spPr>
          <a:xfrm>
            <a:off x="1447800" y="1295400"/>
            <a:ext cx="7034286" cy="5257800"/>
          </a:xfrm>
        </p:spPr>
        <p:txBody>
          <a:bodyPr>
            <a:normAutofit/>
          </a:bodyPr>
          <a:lstStyle/>
          <a:p>
            <a:pPr marL="508000" lvl="1" indent="-274638" eaLnBrk="1" hangingPunct="1">
              <a:lnSpc>
                <a:spcPct val="90000"/>
              </a:lnSpc>
              <a:buFont typeface="Times" charset="0"/>
              <a:buChar char="•"/>
            </a:pPr>
            <a:r>
              <a:rPr lang="en-US" sz="2000" dirty="0" smtClean="0">
                <a:solidFill>
                  <a:srgbClr val="030303"/>
                </a:solidFill>
              </a:rPr>
              <a:t>Continue to observe sample of classrooms.</a:t>
            </a:r>
          </a:p>
          <a:p>
            <a:pPr marL="508000" lvl="1" indent="-274638" eaLnBrk="1" hangingPunct="1">
              <a:lnSpc>
                <a:spcPct val="90000"/>
              </a:lnSpc>
              <a:buNone/>
            </a:pPr>
            <a:r>
              <a:rPr lang="en-US" sz="2000" dirty="0" smtClean="0">
                <a:solidFill>
                  <a:srgbClr val="030303"/>
                </a:solidFill>
              </a:rPr>
              <a:t>	</a:t>
            </a:r>
            <a:r>
              <a:rPr lang="en-US" sz="2000" dirty="0" smtClean="0">
                <a:solidFill>
                  <a:srgbClr val="FF6600"/>
                </a:solidFill>
              </a:rPr>
              <a:t>Volunteers get Target Gift Card as Thank you</a:t>
            </a:r>
          </a:p>
          <a:p>
            <a:pPr marL="508000" lvl="1" indent="-274638" eaLnBrk="1" hangingPunct="1">
              <a:lnSpc>
                <a:spcPct val="90000"/>
              </a:lnSpc>
              <a:buNone/>
            </a:pPr>
            <a:endParaRPr lang="en-US" sz="2000" dirty="0" smtClean="0">
              <a:solidFill>
                <a:srgbClr val="030303"/>
              </a:solidFill>
            </a:endParaRPr>
          </a:p>
          <a:p>
            <a:pPr marL="508000" lvl="1" indent="-274638" eaLnBrk="1" hangingPunct="1">
              <a:lnSpc>
                <a:spcPct val="90000"/>
              </a:lnSpc>
              <a:buFont typeface="Times" charset="0"/>
              <a:buChar char="•"/>
            </a:pPr>
            <a:r>
              <a:rPr lang="en-US" sz="2000" dirty="0" smtClean="0">
                <a:solidFill>
                  <a:srgbClr val="030303"/>
                </a:solidFill>
              </a:rPr>
              <a:t>Collect data from comparison teachers</a:t>
            </a:r>
          </a:p>
          <a:p>
            <a:pPr marL="508000" lvl="1" indent="-274638" eaLnBrk="1" hangingPunct="1">
              <a:lnSpc>
                <a:spcPct val="90000"/>
              </a:lnSpc>
              <a:buNone/>
            </a:pPr>
            <a:r>
              <a:rPr lang="en-US" sz="2000" dirty="0" smtClean="0">
                <a:solidFill>
                  <a:srgbClr val="030303"/>
                </a:solidFill>
              </a:rPr>
              <a:t>	</a:t>
            </a:r>
            <a:r>
              <a:rPr lang="en-US" sz="2000" dirty="0" smtClean="0">
                <a:solidFill>
                  <a:srgbClr val="FF0000"/>
                </a:solidFill>
              </a:rPr>
              <a:t>Comparison teachers get $5 Target Gift Card. Please share link with teachers.</a:t>
            </a:r>
          </a:p>
          <a:p>
            <a:pPr marL="508000" lvl="1" indent="-274638">
              <a:lnSpc>
                <a:spcPct val="90000"/>
              </a:lnSpc>
              <a:buNone/>
            </a:pPr>
            <a:r>
              <a:rPr lang="en-US" sz="2000" dirty="0" smtClean="0">
                <a:solidFill>
                  <a:srgbClr val="FF0000"/>
                </a:solidFill>
              </a:rPr>
              <a:t>	https://www.surveymonkey.com/s/TritecMSP2012</a:t>
            </a:r>
          </a:p>
          <a:p>
            <a:pPr marL="508000" lvl="1" indent="-274638" eaLnBrk="1" hangingPunct="1">
              <a:lnSpc>
                <a:spcPct val="90000"/>
              </a:lnSpc>
              <a:buNone/>
            </a:pPr>
            <a:endParaRPr lang="en-US" sz="2000" dirty="0" smtClean="0">
              <a:solidFill>
                <a:srgbClr val="030303"/>
              </a:solidFill>
            </a:endParaRPr>
          </a:p>
          <a:p>
            <a:pPr marL="508000" lvl="1" indent="-274638" eaLnBrk="1" hangingPunct="1">
              <a:lnSpc>
                <a:spcPct val="90000"/>
              </a:lnSpc>
              <a:buFont typeface="Times" charset="0"/>
              <a:buChar char="•"/>
            </a:pPr>
            <a:r>
              <a:rPr lang="en-US" sz="2000" dirty="0" smtClean="0">
                <a:solidFill>
                  <a:srgbClr val="030303"/>
                </a:solidFill>
              </a:rPr>
              <a:t>Analyze data and submit reports to the Department of Elementary and Secondary Education.</a:t>
            </a:r>
          </a:p>
          <a:p>
            <a:pPr marL="508000" lvl="1" indent="-274638" eaLnBrk="1" hangingPunct="1">
              <a:lnSpc>
                <a:spcPct val="90000"/>
              </a:lnSpc>
              <a:buFont typeface="Times" charset="0"/>
              <a:buChar char="•"/>
            </a:pPr>
            <a:endParaRPr lang="en-US" sz="2000" dirty="0" smtClean="0">
              <a:solidFill>
                <a:srgbClr val="030303"/>
              </a:solidFill>
            </a:endParaRPr>
          </a:p>
          <a:p>
            <a:pPr marL="508000" lvl="1" indent="-274638" eaLnBrk="1" hangingPunct="1">
              <a:lnSpc>
                <a:spcPct val="90000"/>
              </a:lnSpc>
              <a:buFont typeface="Times" charset="0"/>
              <a:buChar char="•"/>
            </a:pPr>
            <a:r>
              <a:rPr lang="en-US" sz="2000" dirty="0" smtClean="0">
                <a:solidFill>
                  <a:srgbClr val="030303"/>
                </a:solidFill>
              </a:rPr>
              <a:t>Provide formative feedback to project leaders to inform improvements in subsequent courses.</a:t>
            </a:r>
          </a:p>
          <a:p>
            <a:pPr marL="508000" lvl="1" indent="-274638" eaLnBrk="1" hangingPunct="1">
              <a:lnSpc>
                <a:spcPct val="90000"/>
              </a:lnSpc>
              <a:buNone/>
            </a:pPr>
            <a:endParaRPr lang="en-US" sz="2000" dirty="0" smtClean="0">
              <a:solidFill>
                <a:srgbClr val="030303"/>
              </a:solidFill>
            </a:endParaRPr>
          </a:p>
          <a:p>
            <a:pPr marL="508000" lvl="1" indent="-274638" eaLnBrk="1" hangingPunct="1">
              <a:lnSpc>
                <a:spcPct val="90000"/>
              </a:lnSpc>
              <a:buNone/>
            </a:pPr>
            <a:endParaRPr lang="en-US" sz="2000" dirty="0" smtClean="0">
              <a:solidFill>
                <a:srgbClr val="030303"/>
              </a:solidFill>
            </a:endParaRPr>
          </a:p>
        </p:txBody>
      </p:sp>
      <p:sp>
        <p:nvSpPr>
          <p:cNvPr id="19460" name="Line 4"/>
          <p:cNvSpPr>
            <a:spLocks noChangeShapeType="1"/>
          </p:cNvSpPr>
          <p:nvPr/>
        </p:nvSpPr>
        <p:spPr bwMode="auto">
          <a:xfrm>
            <a:off x="1295400"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effectLst>
                  <a:outerShdw blurRad="38100" dist="38100" dir="2700000" algn="tl">
                    <a:srgbClr val="000000"/>
                  </a:outerShdw>
                </a:effectLst>
              </a:rPr>
              <a:t>Your Next Steps</a:t>
            </a:r>
            <a:endParaRPr lang="en-US" dirty="0">
              <a:effectLst>
                <a:outerShdw blurRad="38100" dist="38100" dir="2700000" algn="tl">
                  <a:srgbClr val="000000"/>
                </a:outerShdw>
              </a:effectLst>
            </a:endParaRPr>
          </a:p>
        </p:txBody>
      </p:sp>
      <p:sp>
        <p:nvSpPr>
          <p:cNvPr id="40963" name="Rectangle 3"/>
          <p:cNvSpPr>
            <a:spLocks noGrp="1" noChangeArrowheads="1"/>
          </p:cNvSpPr>
          <p:nvPr>
            <p:ph type="body" idx="4294967295"/>
          </p:nvPr>
        </p:nvSpPr>
        <p:spPr>
          <a:xfrm>
            <a:off x="570831" y="1295400"/>
            <a:ext cx="8573169" cy="5257800"/>
          </a:xfrm>
        </p:spPr>
        <p:txBody>
          <a:bodyPr>
            <a:normAutofit/>
          </a:bodyPr>
          <a:lstStyle/>
          <a:p>
            <a:pPr marL="508000" lvl="1" indent="-274638" eaLnBrk="1" hangingPunct="1">
              <a:lnSpc>
                <a:spcPct val="90000"/>
              </a:lnSpc>
              <a:buFont typeface="Times" charset="0"/>
              <a:buChar char="•"/>
            </a:pPr>
            <a:r>
              <a:rPr lang="en-US" sz="2000" dirty="0" smtClean="0">
                <a:solidFill>
                  <a:srgbClr val="030303"/>
                </a:solidFill>
              </a:rPr>
              <a:t>Contact me at </a:t>
            </a:r>
            <a:r>
              <a:rPr lang="en-US" sz="2000" dirty="0" smtClean="0">
                <a:solidFill>
                  <a:srgbClr val="030303"/>
                </a:solidFill>
                <a:hlinkClick r:id="rId3"/>
              </a:rPr>
              <a:t>dschilder@eval-inc.com</a:t>
            </a:r>
            <a:r>
              <a:rPr lang="en-US" sz="2000" dirty="0" smtClean="0">
                <a:solidFill>
                  <a:srgbClr val="030303"/>
                </a:solidFill>
              </a:rPr>
              <a:t> or 617-816-2026 to schedule observation</a:t>
            </a:r>
          </a:p>
          <a:p>
            <a:pPr marL="508000" lvl="1" indent="-274638" eaLnBrk="1" hangingPunct="1">
              <a:lnSpc>
                <a:spcPct val="90000"/>
              </a:lnSpc>
              <a:buNone/>
            </a:pPr>
            <a:endParaRPr lang="en-US" sz="2000" dirty="0" smtClean="0">
              <a:solidFill>
                <a:srgbClr val="030303"/>
              </a:solidFill>
            </a:endParaRPr>
          </a:p>
          <a:p>
            <a:pPr marL="508000" lvl="1" indent="-274638" eaLnBrk="1" hangingPunct="1">
              <a:lnSpc>
                <a:spcPct val="90000"/>
              </a:lnSpc>
              <a:buFont typeface="Times" charset="0"/>
              <a:buChar char="•"/>
            </a:pPr>
            <a:r>
              <a:rPr lang="en-US" sz="2000" dirty="0" smtClean="0">
                <a:solidFill>
                  <a:srgbClr val="030303"/>
                </a:solidFill>
              </a:rPr>
              <a:t>Send me an example lesson plan PRIOR to your participation so I can compare with lesson you developed for the course. </a:t>
            </a:r>
          </a:p>
          <a:p>
            <a:pPr marL="508000" lvl="1" indent="-274638" eaLnBrk="1" hangingPunct="1">
              <a:lnSpc>
                <a:spcPct val="90000"/>
              </a:lnSpc>
              <a:buFont typeface="Times" charset="0"/>
              <a:buChar char="•"/>
            </a:pPr>
            <a:endParaRPr lang="en-US" sz="2000" dirty="0" smtClean="0">
              <a:solidFill>
                <a:srgbClr val="030303"/>
              </a:solidFill>
            </a:endParaRPr>
          </a:p>
          <a:p>
            <a:pPr marL="508000" lvl="1" indent="-274638" eaLnBrk="1" hangingPunct="1">
              <a:lnSpc>
                <a:spcPct val="90000"/>
              </a:lnSpc>
              <a:buFont typeface="Times" charset="0"/>
              <a:buChar char="•"/>
            </a:pPr>
            <a:r>
              <a:rPr lang="en-US" sz="2000" dirty="0" smtClean="0">
                <a:solidFill>
                  <a:srgbClr val="030303"/>
                </a:solidFill>
              </a:rPr>
              <a:t>Share student assessment data with me by sending summary by email or sending to me at:</a:t>
            </a:r>
          </a:p>
          <a:p>
            <a:pPr marL="508000" lvl="1" indent="-274638" eaLnBrk="1" hangingPunct="1">
              <a:lnSpc>
                <a:spcPct val="90000"/>
              </a:lnSpc>
              <a:buNone/>
            </a:pPr>
            <a:r>
              <a:rPr lang="en-US" sz="2000" dirty="0" smtClean="0">
                <a:solidFill>
                  <a:srgbClr val="030303"/>
                </a:solidFill>
              </a:rPr>
              <a:t>	</a:t>
            </a:r>
          </a:p>
          <a:p>
            <a:pPr marL="908050" lvl="2" indent="-274638">
              <a:lnSpc>
                <a:spcPct val="90000"/>
              </a:lnSpc>
              <a:buNone/>
            </a:pPr>
            <a:r>
              <a:rPr lang="en-US" sz="1600" dirty="0" smtClean="0">
                <a:solidFill>
                  <a:srgbClr val="030303"/>
                </a:solidFill>
              </a:rPr>
              <a:t>Diane Schilder</a:t>
            </a:r>
          </a:p>
          <a:p>
            <a:pPr marL="908050" lvl="2" indent="-274638">
              <a:lnSpc>
                <a:spcPct val="90000"/>
              </a:lnSpc>
              <a:buNone/>
            </a:pPr>
            <a:r>
              <a:rPr lang="en-US" sz="1600" dirty="0" smtClean="0">
                <a:solidFill>
                  <a:srgbClr val="030303"/>
                </a:solidFill>
              </a:rPr>
              <a:t>EAS, Inc.</a:t>
            </a:r>
          </a:p>
          <a:p>
            <a:pPr marL="908050" lvl="2" indent="-274638">
              <a:lnSpc>
                <a:spcPct val="90000"/>
              </a:lnSpc>
              <a:buNone/>
            </a:pPr>
            <a:r>
              <a:rPr lang="en-US" sz="1600" dirty="0" smtClean="0">
                <a:solidFill>
                  <a:srgbClr val="030303"/>
                </a:solidFill>
              </a:rPr>
              <a:t>1 Mifflin Place, Suite 400</a:t>
            </a:r>
          </a:p>
          <a:p>
            <a:pPr marL="908050" lvl="2" indent="-274638">
              <a:lnSpc>
                <a:spcPct val="90000"/>
              </a:lnSpc>
              <a:buNone/>
            </a:pPr>
            <a:r>
              <a:rPr lang="en-US" sz="1600" dirty="0" smtClean="0">
                <a:solidFill>
                  <a:srgbClr val="030303"/>
                </a:solidFill>
              </a:rPr>
              <a:t>Cambridge, MA 02138</a:t>
            </a:r>
          </a:p>
          <a:p>
            <a:pPr marL="508000" lvl="1" indent="-274638" eaLnBrk="1" hangingPunct="1">
              <a:lnSpc>
                <a:spcPct val="90000"/>
              </a:lnSpc>
              <a:buNone/>
            </a:pPr>
            <a:endParaRPr lang="en-US" sz="2000" dirty="0" smtClean="0">
              <a:solidFill>
                <a:srgbClr val="030303"/>
              </a:solidFill>
            </a:endParaRPr>
          </a:p>
          <a:p>
            <a:pPr marL="508000" lvl="1" indent="-274638" eaLnBrk="1" hangingPunct="1">
              <a:lnSpc>
                <a:spcPct val="90000"/>
              </a:lnSpc>
              <a:buFont typeface="Times" charset="0"/>
              <a:buChar char="•"/>
            </a:pPr>
            <a:r>
              <a:rPr lang="en-US" sz="2000" dirty="0" smtClean="0">
                <a:solidFill>
                  <a:srgbClr val="030303"/>
                </a:solidFill>
              </a:rPr>
              <a:t>Notify the TLCD’s of the date and time you will be implementing your lesson.</a:t>
            </a:r>
          </a:p>
          <a:p>
            <a:pPr marL="508000" lvl="1" indent="-274638" eaLnBrk="1" hangingPunct="1">
              <a:lnSpc>
                <a:spcPct val="90000"/>
              </a:lnSpc>
              <a:buNone/>
            </a:pPr>
            <a:endParaRPr lang="en-US" sz="2000" dirty="0" smtClean="0">
              <a:solidFill>
                <a:srgbClr val="030303"/>
              </a:solidFill>
            </a:endParaRPr>
          </a:p>
          <a:p>
            <a:pPr marL="508000" lvl="1" indent="-274638" eaLnBrk="1" hangingPunct="1">
              <a:lnSpc>
                <a:spcPct val="90000"/>
              </a:lnSpc>
              <a:buNone/>
            </a:pPr>
            <a:endParaRPr lang="en-US" sz="2000" dirty="0" smtClean="0">
              <a:solidFill>
                <a:srgbClr val="030303"/>
              </a:solidFill>
            </a:endParaRPr>
          </a:p>
        </p:txBody>
      </p:sp>
      <p:sp>
        <p:nvSpPr>
          <p:cNvPr id="19460" name="Line 4"/>
          <p:cNvSpPr>
            <a:spLocks noChangeShapeType="1"/>
          </p:cNvSpPr>
          <p:nvPr/>
        </p:nvSpPr>
        <p:spPr bwMode="auto">
          <a:xfrm>
            <a:off x="838200"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170"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a:t>Overview of Evaluation</a:t>
            </a:r>
            <a:endParaRPr lang="en-US" dirty="0">
              <a:effectLst>
                <a:outerShdw blurRad="38100" dist="38100" dir="2700000" algn="tl">
                  <a:srgbClr val="000000"/>
                </a:outerShdw>
              </a:effectLst>
            </a:endParaRPr>
          </a:p>
        </p:txBody>
      </p:sp>
      <p:sp>
        <p:nvSpPr>
          <p:cNvPr id="7171" name="Rectangle 3"/>
          <p:cNvSpPr>
            <a:spLocks noGrp="1" noChangeArrowheads="1"/>
          </p:cNvSpPr>
          <p:nvPr>
            <p:ph type="body" idx="4294967295"/>
          </p:nvPr>
        </p:nvSpPr>
        <p:spPr>
          <a:xfrm>
            <a:off x="457200" y="1600200"/>
            <a:ext cx="8229600" cy="4525963"/>
          </a:xfrm>
        </p:spPr>
        <p:txBody>
          <a:bodyPr>
            <a:normAutofit/>
          </a:bodyPr>
          <a:lstStyle/>
          <a:p>
            <a:pPr marL="342900" indent="-342900" eaLnBrk="1" hangingPunct="1">
              <a:lnSpc>
                <a:spcPct val="90000"/>
              </a:lnSpc>
              <a:buFont typeface="Wingdings 2" charset="2"/>
              <a:buNone/>
            </a:pPr>
            <a:r>
              <a:rPr lang="en-US" sz="2000" dirty="0">
                <a:solidFill>
                  <a:srgbClr val="030303"/>
                </a:solidFill>
              </a:rPr>
              <a:t>Purpose of the evaluation:</a:t>
            </a:r>
          </a:p>
          <a:p>
            <a:pPr marL="342900" indent="-342900" eaLnBrk="1" hangingPunct="1">
              <a:lnSpc>
                <a:spcPct val="90000"/>
              </a:lnSpc>
              <a:buFont typeface="Wingdings 2" charset="2"/>
              <a:buNone/>
            </a:pPr>
            <a:endParaRPr lang="en-US" sz="2000" dirty="0">
              <a:solidFill>
                <a:srgbClr val="030303"/>
              </a:solidFill>
            </a:endParaRPr>
          </a:p>
          <a:p>
            <a:pPr marL="342900" indent="-342900" eaLnBrk="1" hangingPunct="1">
              <a:lnSpc>
                <a:spcPct val="90000"/>
              </a:lnSpc>
              <a:buSzTx/>
              <a:buFont typeface="Times" charset="0"/>
              <a:buChar char="•"/>
            </a:pPr>
            <a:r>
              <a:rPr lang="en-US" sz="2000" dirty="0">
                <a:solidFill>
                  <a:srgbClr val="030303"/>
                </a:solidFill>
              </a:rPr>
              <a:t>Document impact of</a:t>
            </a:r>
            <a:r>
              <a:rPr lang="en-US" sz="2000" dirty="0" smtClean="0">
                <a:solidFill>
                  <a:srgbClr val="030303"/>
                </a:solidFill>
              </a:rPr>
              <a:t> project </a:t>
            </a:r>
            <a:r>
              <a:rPr lang="en-US" sz="2000" dirty="0">
                <a:solidFill>
                  <a:srgbClr val="030303"/>
                </a:solidFill>
              </a:rPr>
              <a:t>on teachers and students.</a:t>
            </a:r>
          </a:p>
          <a:p>
            <a:pPr marL="742950" lvl="1" indent="-285750" eaLnBrk="1" hangingPunct="1">
              <a:lnSpc>
                <a:spcPct val="90000"/>
              </a:lnSpc>
              <a:buFontTx/>
              <a:buChar char="–"/>
            </a:pPr>
            <a:r>
              <a:rPr lang="en-US" sz="2000" i="1" dirty="0">
                <a:solidFill>
                  <a:srgbClr val="030303"/>
                </a:solidFill>
              </a:rPr>
              <a:t>Note: Evaluation is focused on the</a:t>
            </a:r>
            <a:r>
              <a:rPr lang="en-US" sz="2000" i="1" dirty="0" smtClean="0">
                <a:solidFill>
                  <a:srgbClr val="030303"/>
                </a:solidFill>
              </a:rPr>
              <a:t> project and </a:t>
            </a:r>
            <a:r>
              <a:rPr lang="en-US" sz="2000" i="1" dirty="0">
                <a:solidFill>
                  <a:srgbClr val="030303"/>
                </a:solidFill>
              </a:rPr>
              <a:t>not individual teachers or students</a:t>
            </a:r>
          </a:p>
          <a:p>
            <a:pPr marL="742950" lvl="1" indent="-285750" eaLnBrk="1" hangingPunct="1">
              <a:lnSpc>
                <a:spcPct val="90000"/>
              </a:lnSpc>
              <a:buFontTx/>
              <a:buNone/>
            </a:pPr>
            <a:endParaRPr lang="en-US" sz="2000" i="1" dirty="0">
              <a:solidFill>
                <a:srgbClr val="030303"/>
              </a:solidFill>
            </a:endParaRPr>
          </a:p>
          <a:p>
            <a:pPr marL="342900" indent="-342900" eaLnBrk="1" hangingPunct="1">
              <a:lnSpc>
                <a:spcPct val="90000"/>
              </a:lnSpc>
              <a:buSzTx/>
              <a:buFont typeface="Times" charset="0"/>
              <a:buChar char="•"/>
            </a:pPr>
            <a:r>
              <a:rPr lang="en-US" sz="2000" dirty="0">
                <a:solidFill>
                  <a:srgbClr val="030303"/>
                </a:solidFill>
              </a:rPr>
              <a:t>Collect and report data about</a:t>
            </a:r>
            <a:r>
              <a:rPr lang="en-US" sz="2000" dirty="0" smtClean="0">
                <a:solidFill>
                  <a:srgbClr val="030303"/>
                </a:solidFill>
              </a:rPr>
              <a:t> project </a:t>
            </a:r>
            <a:r>
              <a:rPr lang="en-US" sz="2000" dirty="0">
                <a:solidFill>
                  <a:srgbClr val="030303"/>
                </a:solidFill>
              </a:rPr>
              <a:t>activities so leaders can improve activities.</a:t>
            </a:r>
          </a:p>
          <a:p>
            <a:pPr marL="342900" indent="-342900" eaLnBrk="1" hangingPunct="1">
              <a:lnSpc>
                <a:spcPct val="90000"/>
              </a:lnSpc>
              <a:buSzTx/>
              <a:buFont typeface="Times" charset="0"/>
              <a:buChar char="•"/>
            </a:pPr>
            <a:endParaRPr lang="en-US" sz="2000" dirty="0">
              <a:solidFill>
                <a:srgbClr val="030303"/>
              </a:solidFill>
            </a:endParaRPr>
          </a:p>
          <a:p>
            <a:pPr marL="342900" indent="-342900" eaLnBrk="1" hangingPunct="1">
              <a:lnSpc>
                <a:spcPct val="90000"/>
              </a:lnSpc>
              <a:buSzTx/>
              <a:buFont typeface="Times" charset="0"/>
              <a:buChar char="•"/>
            </a:pPr>
            <a:r>
              <a:rPr lang="en-US" sz="2000" dirty="0">
                <a:solidFill>
                  <a:srgbClr val="030303"/>
                </a:solidFill>
              </a:rPr>
              <a:t>Report findings to</a:t>
            </a:r>
            <a:r>
              <a:rPr lang="en-US" sz="2000" dirty="0" smtClean="0">
                <a:solidFill>
                  <a:srgbClr val="030303"/>
                </a:solidFill>
              </a:rPr>
              <a:t> State Department </a:t>
            </a:r>
            <a:r>
              <a:rPr lang="en-US" sz="2000" dirty="0">
                <a:solidFill>
                  <a:srgbClr val="030303"/>
                </a:solidFill>
              </a:rPr>
              <a:t>of</a:t>
            </a:r>
            <a:r>
              <a:rPr lang="en-US" sz="2000" dirty="0" smtClean="0">
                <a:solidFill>
                  <a:srgbClr val="030303"/>
                </a:solidFill>
              </a:rPr>
              <a:t> Elementary and Secondary Education</a:t>
            </a:r>
            <a:r>
              <a:rPr lang="en-US" sz="2000" dirty="0">
                <a:solidFill>
                  <a:srgbClr val="030303"/>
                </a:solidFill>
              </a:rPr>
              <a:t>, TRITEC and participating districts.</a:t>
            </a:r>
            <a:endParaRPr lang="en-US" sz="1800" dirty="0">
              <a:solidFill>
                <a:srgbClr val="030303"/>
              </a:solidFill>
            </a:endParaRPr>
          </a:p>
          <a:p>
            <a:pPr marL="342900" indent="-342900" eaLnBrk="1" hangingPunct="1">
              <a:lnSpc>
                <a:spcPct val="90000"/>
              </a:lnSpc>
              <a:buFont typeface="Wingdings 2" charset="2"/>
              <a:buNone/>
            </a:pPr>
            <a:endParaRPr lang="en-US" sz="1800" dirty="0">
              <a:solidFill>
                <a:srgbClr val="030303"/>
              </a:solidFill>
            </a:endParaRPr>
          </a:p>
          <a:p>
            <a:pPr marL="342900" indent="-342900" eaLnBrk="1" hangingPunct="1">
              <a:lnSpc>
                <a:spcPct val="90000"/>
              </a:lnSpc>
              <a:buFont typeface="Wingdings 2" charset="2"/>
              <a:buNone/>
            </a:pPr>
            <a:endParaRPr lang="en-US" sz="1800" dirty="0">
              <a:effectLst>
                <a:outerShdw blurRad="38100" dist="38100" dir="2700000" algn="tl">
                  <a:srgbClr val="FFFFFF"/>
                </a:outerShdw>
              </a:effectLst>
            </a:endParaRPr>
          </a:p>
        </p:txBody>
      </p:sp>
      <p:sp>
        <p:nvSpPr>
          <p:cNvPr id="17412" name="Line 4"/>
          <p:cNvSpPr>
            <a:spLocks noChangeShapeType="1"/>
          </p:cNvSpPr>
          <p:nvPr/>
        </p:nvSpPr>
        <p:spPr bwMode="auto">
          <a:xfrm>
            <a:off x="1295400"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a:t>Evaluation Plan</a:t>
            </a:r>
            <a:endParaRPr lang="en-US" dirty="0">
              <a:effectLst>
                <a:outerShdw blurRad="38100" dist="38100" dir="2700000" algn="tl">
                  <a:srgbClr val="000000"/>
                </a:outerShdw>
              </a:effectLst>
            </a:endParaRPr>
          </a:p>
        </p:txBody>
      </p:sp>
      <p:sp>
        <p:nvSpPr>
          <p:cNvPr id="40963" name="Rectangle 3"/>
          <p:cNvSpPr>
            <a:spLocks noGrp="1" noChangeArrowheads="1"/>
          </p:cNvSpPr>
          <p:nvPr>
            <p:ph type="body" idx="4294967295"/>
          </p:nvPr>
        </p:nvSpPr>
        <p:spPr>
          <a:xfrm>
            <a:off x="1447800" y="1295400"/>
            <a:ext cx="7696200" cy="5257800"/>
          </a:xfrm>
        </p:spPr>
        <p:txBody>
          <a:bodyPr>
            <a:normAutofit/>
          </a:bodyPr>
          <a:lstStyle/>
          <a:p>
            <a:pPr marL="36513" indent="82550" eaLnBrk="1" hangingPunct="1">
              <a:lnSpc>
                <a:spcPct val="90000"/>
              </a:lnSpc>
              <a:buFontTx/>
              <a:buNone/>
            </a:pPr>
            <a:r>
              <a:rPr lang="en-US" sz="2400" dirty="0">
                <a:solidFill>
                  <a:srgbClr val="030303"/>
                </a:solidFill>
              </a:rPr>
              <a:t>Methods:</a:t>
            </a:r>
            <a:endParaRPr lang="en-US" sz="2000" dirty="0" smtClean="0">
              <a:solidFill>
                <a:srgbClr val="030303"/>
              </a:solidFill>
            </a:endParaRPr>
          </a:p>
          <a:p>
            <a:pPr marL="508000" lvl="1" indent="-274638">
              <a:lnSpc>
                <a:spcPct val="90000"/>
              </a:lnSpc>
              <a:buNone/>
            </a:pPr>
            <a:r>
              <a:rPr lang="en-US" sz="1800" dirty="0" smtClean="0"/>
              <a:t>• Participate </a:t>
            </a:r>
            <a:r>
              <a:rPr lang="en-US" sz="1800" dirty="0" smtClean="0"/>
              <a:t>in regular project-related meetings and </a:t>
            </a:r>
            <a:r>
              <a:rPr lang="en-US" sz="1800" dirty="0" smtClean="0"/>
              <a:t>events</a:t>
            </a:r>
          </a:p>
          <a:p>
            <a:pPr marL="508000" lvl="1" indent="-274638">
              <a:lnSpc>
                <a:spcPct val="90000"/>
              </a:lnSpc>
              <a:buNone/>
            </a:pPr>
            <a:r>
              <a:rPr lang="en-US" sz="1800" dirty="0" smtClean="0"/>
              <a:t>• Survey </a:t>
            </a:r>
            <a:r>
              <a:rPr lang="en-US" sz="1800" dirty="0" smtClean="0"/>
              <a:t>of participating and comparison </a:t>
            </a:r>
            <a:r>
              <a:rPr lang="en-US" sz="1800" dirty="0" smtClean="0"/>
              <a:t>teachers</a:t>
            </a:r>
          </a:p>
          <a:p>
            <a:pPr marL="508000" lvl="1" indent="-274638">
              <a:lnSpc>
                <a:spcPct val="90000"/>
              </a:lnSpc>
              <a:buNone/>
            </a:pPr>
            <a:r>
              <a:rPr lang="en-US" sz="1800" dirty="0" smtClean="0"/>
              <a:t>• Assess teacher </a:t>
            </a:r>
            <a:r>
              <a:rPr lang="en-US" sz="1800" dirty="0" smtClean="0"/>
              <a:t>content knowledge and pedagogical approaches (pre and post</a:t>
            </a:r>
            <a:r>
              <a:rPr lang="en-US" sz="1800" dirty="0" smtClean="0"/>
              <a:t>)</a:t>
            </a:r>
          </a:p>
          <a:p>
            <a:pPr marL="508000" lvl="1" indent="-274638">
              <a:lnSpc>
                <a:spcPct val="90000"/>
              </a:lnSpc>
              <a:buNone/>
            </a:pPr>
            <a:r>
              <a:rPr lang="en-US" sz="1800" dirty="0" smtClean="0"/>
              <a:t>•Observe a </a:t>
            </a:r>
            <a:r>
              <a:rPr lang="en-US" sz="1800" dirty="0" smtClean="0"/>
              <a:t>sample of teachers’ classrooms and project </a:t>
            </a:r>
            <a:r>
              <a:rPr lang="en-US" sz="1800" dirty="0" smtClean="0"/>
              <a:t>activities</a:t>
            </a:r>
          </a:p>
          <a:p>
            <a:pPr marL="508000" lvl="1" indent="-274638">
              <a:lnSpc>
                <a:spcPct val="90000"/>
              </a:lnSpc>
              <a:buNone/>
            </a:pPr>
            <a:r>
              <a:rPr lang="en-US" sz="1800" dirty="0" smtClean="0"/>
              <a:t>•Obtain from teachers data from student assessments (own students and comparison classrooms of students)</a:t>
            </a:r>
            <a:endParaRPr lang="en-US" sz="1800" dirty="0" smtClean="0">
              <a:solidFill>
                <a:srgbClr val="030303"/>
              </a:solidFill>
            </a:endParaRPr>
          </a:p>
        </p:txBody>
      </p:sp>
      <p:sp>
        <p:nvSpPr>
          <p:cNvPr id="19460" name="Line 4"/>
          <p:cNvSpPr>
            <a:spLocks noChangeShapeType="1"/>
          </p:cNvSpPr>
          <p:nvPr/>
        </p:nvSpPr>
        <p:spPr bwMode="auto">
          <a:xfrm>
            <a:off x="1295400"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sz="2400" dirty="0" smtClean="0">
                <a:latin typeface="Arial Narrow"/>
              </a:rPr>
              <a:t>Teacher/Participant Data Critical for</a:t>
            </a:r>
            <a:r>
              <a:rPr lang="en-US" sz="2400" dirty="0" smtClean="0">
                <a:latin typeface="Arial Narrow"/>
              </a:rPr>
              <a:t> Project Funding</a:t>
            </a:r>
            <a:endParaRPr lang="en-US" sz="2400" dirty="0">
              <a:latin typeface="Arial Narrow"/>
            </a:endParaRPr>
          </a:p>
        </p:txBody>
      </p:sp>
      <p:sp>
        <p:nvSpPr>
          <p:cNvPr id="40963" name="Rectangle 3"/>
          <p:cNvSpPr>
            <a:spLocks noGrp="1" noChangeArrowheads="1"/>
          </p:cNvSpPr>
          <p:nvPr>
            <p:ph type="body" idx="4294967295"/>
          </p:nvPr>
        </p:nvSpPr>
        <p:spPr>
          <a:xfrm>
            <a:off x="0" y="1295400"/>
            <a:ext cx="9144000" cy="4819778"/>
          </a:xfrm>
        </p:spPr>
        <p:txBody>
          <a:bodyPr>
            <a:normAutofit/>
          </a:bodyPr>
          <a:lstStyle/>
          <a:p>
            <a:pPr marL="508000" lvl="1" indent="-274638" eaLnBrk="1" hangingPunct="1">
              <a:lnSpc>
                <a:spcPct val="90000"/>
              </a:lnSpc>
              <a:buFontTx/>
              <a:buNone/>
            </a:pPr>
            <a:r>
              <a:rPr lang="en-US" sz="1800" dirty="0" smtClean="0">
                <a:solidFill>
                  <a:srgbClr val="030303"/>
                </a:solidFill>
              </a:rPr>
              <a:t> </a:t>
            </a:r>
            <a:endParaRPr lang="en-US" sz="1800" dirty="0" smtClean="0">
              <a:solidFill>
                <a:srgbClr val="030303"/>
              </a:solidFill>
            </a:endParaRPr>
          </a:p>
        </p:txBody>
      </p:sp>
      <p:sp>
        <p:nvSpPr>
          <p:cNvPr id="19460" name="Line 4"/>
          <p:cNvSpPr>
            <a:spLocks noChangeShapeType="1"/>
          </p:cNvSpPr>
          <p:nvPr/>
        </p:nvSpPr>
        <p:spPr bwMode="auto">
          <a:xfrm>
            <a:off x="448733"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
        <p:nvSpPr>
          <p:cNvPr id="7" name="Rectangle 6"/>
          <p:cNvSpPr/>
          <p:nvPr/>
        </p:nvSpPr>
        <p:spPr>
          <a:xfrm>
            <a:off x="448732" y="2009381"/>
            <a:ext cx="7780867" cy="2340641"/>
          </a:xfrm>
          <a:prstGeom prst="rect">
            <a:avLst/>
          </a:prstGeom>
        </p:spPr>
        <p:txBody>
          <a:bodyPr wrap="square">
            <a:spAutoFit/>
          </a:bodyPr>
          <a:lstStyle/>
          <a:p>
            <a:pPr marL="508000" lvl="1" indent="-274638">
              <a:lnSpc>
                <a:spcPct val="90000"/>
              </a:lnSpc>
              <a:buNone/>
            </a:pPr>
            <a:r>
              <a:rPr lang="en-US" dirty="0" smtClean="0"/>
              <a:t>•</a:t>
            </a:r>
            <a:r>
              <a:rPr lang="en-US" dirty="0" smtClean="0"/>
              <a:t> To receive funding from the state, each project is required to collect survey data from all participants</a:t>
            </a:r>
          </a:p>
          <a:p>
            <a:pPr marL="508000" lvl="1" indent="-274638">
              <a:lnSpc>
                <a:spcPct val="90000"/>
              </a:lnSpc>
              <a:buNone/>
            </a:pPr>
            <a:endParaRPr lang="en-US" dirty="0" smtClean="0"/>
          </a:p>
          <a:p>
            <a:pPr marL="508000" lvl="1" indent="-274638">
              <a:lnSpc>
                <a:spcPct val="90000"/>
              </a:lnSpc>
              <a:buNone/>
            </a:pPr>
            <a:r>
              <a:rPr lang="en-US" dirty="0" smtClean="0"/>
              <a:t>• </a:t>
            </a:r>
            <a:r>
              <a:rPr lang="en-US" dirty="0" smtClean="0"/>
              <a:t>Teachers who volunteer to be observed will receive a $5 Target Gift card</a:t>
            </a:r>
          </a:p>
          <a:p>
            <a:pPr marL="508000" lvl="1" indent="-274638">
              <a:lnSpc>
                <a:spcPct val="90000"/>
              </a:lnSpc>
              <a:buNone/>
            </a:pPr>
            <a:endParaRPr lang="en-US" dirty="0" smtClean="0"/>
          </a:p>
          <a:p>
            <a:pPr marL="508000" lvl="1" indent="-274638">
              <a:lnSpc>
                <a:spcPct val="90000"/>
              </a:lnSpc>
              <a:buNone/>
            </a:pPr>
            <a:r>
              <a:rPr lang="en-US" dirty="0" smtClean="0"/>
              <a:t>•Teachers who are student assessment data receive $25 Target Gift card </a:t>
            </a:r>
            <a:r>
              <a:rPr lang="en-US" dirty="0" smtClean="0"/>
              <a:t>(own students and comparison classrooms of students</a:t>
            </a:r>
            <a:r>
              <a:rPr lang="en-US" dirty="0" smtClean="0"/>
              <a:t>)</a:t>
            </a:r>
          </a:p>
          <a:p>
            <a:pPr marL="508000" lvl="1" indent="-274638">
              <a:lnSpc>
                <a:spcPct val="90000"/>
              </a:lnSpc>
              <a:buNone/>
            </a:pPr>
            <a:endParaRPr lang="en-US" dirty="0" smtClean="0">
              <a:solidFill>
                <a:srgbClr val="030303"/>
              </a:solidFill>
            </a:endParaRPr>
          </a:p>
          <a:p>
            <a:pPr marL="508000" lvl="1" indent="-274638">
              <a:lnSpc>
                <a:spcPct val="90000"/>
              </a:lnSpc>
              <a:buNone/>
            </a:pPr>
            <a:r>
              <a:rPr lang="en-US" dirty="0" smtClean="0"/>
              <a:t>•</a:t>
            </a:r>
            <a:r>
              <a:rPr lang="en-US" dirty="0" smtClean="0"/>
              <a:t> Comparison teachers who complete online survey receive $5 Target Gift card</a:t>
            </a:r>
            <a:endParaRPr lang="en-US" dirty="0" smtClean="0">
              <a:solidFill>
                <a:srgbClr val="030303"/>
              </a:solidFill>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dirty="0" smtClean="0">
                <a:solidFill>
                  <a:schemeClr val="accent1"/>
                </a:solidFill>
              </a:rPr>
              <a:t>Preliminary Findings</a:t>
            </a:r>
            <a:endParaRPr lang="en-US" dirty="0">
              <a:solidFill>
                <a:schemeClr val="accent1"/>
              </a:solidFill>
            </a:endParaRPr>
          </a:p>
        </p:txBody>
      </p:sp>
      <p:sp>
        <p:nvSpPr>
          <p:cNvPr id="3" name="Subtitle 2"/>
          <p:cNvSpPr>
            <a:spLocks noGrp="1"/>
          </p:cNvSpPr>
          <p:nvPr>
            <p:ph type="subTitle" idx="1"/>
          </p:nvPr>
        </p:nvSpPr>
        <p:spPr/>
        <p:txBody>
          <a:bodyPr/>
          <a:lstStyle/>
          <a:p>
            <a:r>
              <a:rPr lang="en-US" dirty="0" smtClean="0">
                <a:solidFill>
                  <a:schemeClr val="accent1"/>
                </a:solidFill>
              </a:rPr>
              <a:t> </a:t>
            </a:r>
            <a:endParaRPr lang="en-US" dirty="0">
              <a:solidFill>
                <a:schemeClr val="accent1"/>
              </a:solidFill>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Knowledge of Technology Increased</a:t>
            </a:r>
            <a:endParaRPr lang="en-US" dirty="0"/>
          </a:p>
        </p:txBody>
      </p:sp>
      <p:sp>
        <p:nvSpPr>
          <p:cNvPr id="5" name="Content Placeholder 4"/>
          <p:cNvSpPr>
            <a:spLocks noGrp="1"/>
          </p:cNvSpPr>
          <p:nvPr>
            <p:ph idx="1"/>
          </p:nvPr>
        </p:nvSpPr>
        <p:spPr/>
        <p:txBody>
          <a:bodyPr/>
          <a:lstStyle/>
          <a:p>
            <a:pPr>
              <a:buNone/>
            </a:pPr>
            <a:r>
              <a:rPr lang="en-US" dirty="0" smtClean="0"/>
              <a:t> </a:t>
            </a:r>
          </a:p>
          <a:p>
            <a:pPr>
              <a:buNone/>
            </a:pPr>
            <a:endParaRPr lang="en-US" dirty="0"/>
          </a:p>
        </p:txBody>
      </p:sp>
      <p:graphicFrame>
        <p:nvGraphicFramePr>
          <p:cNvPr id="6" name="Chart 5"/>
          <p:cNvGraphicFramePr/>
          <p:nvPr/>
        </p:nvGraphicFramePr>
        <p:xfrm>
          <a:off x="920894" y="1774928"/>
          <a:ext cx="7302212" cy="4351236"/>
        </p:xfrm>
        <a:graphic>
          <a:graphicData uri="http://schemas.openxmlformats.org/drawingml/2006/chart">
            <c:chart xmlns:c="http://schemas.openxmlformats.org/drawingml/2006/chart" xmlns:r="http://schemas.openxmlformats.org/officeDocument/2006/relationships" r:id="rId2"/>
          </a:graphicData>
        </a:graphic>
      </p:graphicFrame>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t>Knowledge of Web 2.0 Increased</a:t>
            </a:r>
            <a:endParaRPr lang="en-US" dirty="0">
              <a:effectLst>
                <a:outerShdw blurRad="38100" dist="38100" dir="2700000" algn="tl">
                  <a:srgbClr val="000000"/>
                </a:outerShdw>
              </a:effectLst>
            </a:endParaRPr>
          </a:p>
        </p:txBody>
      </p:sp>
      <p:sp>
        <p:nvSpPr>
          <p:cNvPr id="19460" name="Line 4"/>
          <p:cNvSpPr>
            <a:spLocks noChangeShapeType="1"/>
          </p:cNvSpPr>
          <p:nvPr/>
        </p:nvSpPr>
        <p:spPr bwMode="auto">
          <a:xfrm>
            <a:off x="313136" y="1608667"/>
            <a:ext cx="8373664"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graphicFrame>
        <p:nvGraphicFramePr>
          <p:cNvPr id="8" name="Chart 7"/>
          <p:cNvGraphicFramePr/>
          <p:nvPr/>
        </p:nvGraphicFramePr>
        <p:xfrm>
          <a:off x="1421794" y="2057400"/>
          <a:ext cx="6122006" cy="3905348"/>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1" y="274638"/>
            <a:ext cx="8577929" cy="868362"/>
          </a:xfrm>
        </p:spPr>
        <p:txBody>
          <a:bodyPr anchorCtr="1">
            <a:normAutofit fontScale="90000"/>
          </a:bodyPr>
          <a:lstStyle/>
          <a:p>
            <a:pPr eaLnBrk="1" hangingPunct="1"/>
            <a:r>
              <a:rPr lang="en-US" sz="2800" dirty="0" smtClean="0"/>
              <a:t> Participants More Confident</a:t>
            </a:r>
            <a:r>
              <a:rPr lang="en-US" sz="2800" dirty="0" smtClean="0"/>
              <a:t> About Technology Than </a:t>
            </a:r>
            <a:r>
              <a:rPr lang="en-US" sz="2800" dirty="0" smtClean="0"/>
              <a:t>Comparison Teachers</a:t>
            </a:r>
            <a:endParaRPr lang="en-US" sz="2800" dirty="0">
              <a:effectLst>
                <a:outerShdw blurRad="38100" dist="38100" dir="2700000" algn="tl">
                  <a:srgbClr val="000000"/>
                </a:outerShdw>
              </a:effectLst>
            </a:endParaRPr>
          </a:p>
        </p:txBody>
      </p:sp>
      <p:sp>
        <p:nvSpPr>
          <p:cNvPr id="19460" name="Line 4"/>
          <p:cNvSpPr>
            <a:spLocks noChangeShapeType="1"/>
          </p:cNvSpPr>
          <p:nvPr/>
        </p:nvSpPr>
        <p:spPr bwMode="auto">
          <a:xfrm>
            <a:off x="330532" y="1143000"/>
            <a:ext cx="7899068"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graphicFrame>
        <p:nvGraphicFramePr>
          <p:cNvPr id="5" name="Chart 4"/>
          <p:cNvGraphicFramePr/>
          <p:nvPr/>
        </p:nvGraphicFramePr>
        <p:xfrm>
          <a:off x="994369" y="2057399"/>
          <a:ext cx="6942818" cy="3671429"/>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1" y="274638"/>
            <a:ext cx="8577929" cy="868362"/>
          </a:xfrm>
        </p:spPr>
        <p:txBody>
          <a:bodyPr anchorCtr="1">
            <a:normAutofit fontScale="90000"/>
          </a:bodyPr>
          <a:lstStyle/>
          <a:p>
            <a:pPr eaLnBrk="1" hangingPunct="1"/>
            <a:r>
              <a:rPr lang="en-US" sz="2800" dirty="0" smtClean="0"/>
              <a:t> Participants More Confident</a:t>
            </a:r>
            <a:r>
              <a:rPr lang="en-US" sz="2800" dirty="0" smtClean="0"/>
              <a:t> About Web 2.0 </a:t>
            </a:r>
            <a:br>
              <a:rPr lang="en-US" sz="2800" dirty="0" smtClean="0"/>
            </a:br>
            <a:r>
              <a:rPr lang="en-US" sz="2800" dirty="0" smtClean="0"/>
              <a:t>Than </a:t>
            </a:r>
            <a:r>
              <a:rPr lang="en-US" sz="2800" dirty="0" smtClean="0"/>
              <a:t>Comparison Teachers</a:t>
            </a:r>
            <a:endParaRPr lang="en-US" sz="2800" dirty="0">
              <a:effectLst>
                <a:outerShdw blurRad="38100" dist="38100" dir="2700000" algn="tl">
                  <a:srgbClr val="000000"/>
                </a:outerShdw>
              </a:effectLst>
            </a:endParaRPr>
          </a:p>
        </p:txBody>
      </p:sp>
      <p:sp>
        <p:nvSpPr>
          <p:cNvPr id="19460" name="Line 4"/>
          <p:cNvSpPr>
            <a:spLocks noChangeShapeType="1"/>
          </p:cNvSpPr>
          <p:nvPr/>
        </p:nvSpPr>
        <p:spPr bwMode="auto">
          <a:xfrm>
            <a:off x="330532" y="1143000"/>
            <a:ext cx="7899068"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graphicFrame>
        <p:nvGraphicFramePr>
          <p:cNvPr id="6" name="Chart 5"/>
          <p:cNvGraphicFramePr/>
          <p:nvPr/>
        </p:nvGraphicFramePr>
        <p:xfrm>
          <a:off x="2073556" y="2057398"/>
          <a:ext cx="5863631" cy="3382823"/>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26152</TotalTime>
  <Words>707</Words>
  <Application>Microsoft Macintosh PowerPoint</Application>
  <PresentationFormat>On-screen Show (4:3)</PresentationFormat>
  <Paragraphs>143</Paragraphs>
  <Slides>17</Slides>
  <Notes>14</Notes>
  <HiddenSlides>0</HiddenSlides>
  <MMClips>0</MMClips>
  <ScaleCrop>false</ScaleCrop>
  <HeadingPairs>
    <vt:vector size="4" baseType="variant">
      <vt:variant>
        <vt:lpstr>Design Template</vt:lpstr>
      </vt:variant>
      <vt:variant>
        <vt:i4>1</vt:i4>
      </vt:variant>
      <vt:variant>
        <vt:lpstr>Slide Titles</vt:lpstr>
      </vt:variant>
      <vt:variant>
        <vt:i4>17</vt:i4>
      </vt:variant>
    </vt:vector>
  </HeadingPairs>
  <TitlesOfParts>
    <vt:vector size="18" baseType="lpstr">
      <vt:lpstr>Office Theme</vt:lpstr>
      <vt:lpstr>Local Evaluation Overview and Preliminary Findings</vt:lpstr>
      <vt:lpstr>Overview of Evaluation</vt:lpstr>
      <vt:lpstr>Evaluation Plan</vt:lpstr>
      <vt:lpstr>Teacher/Participant Data Critical for Project Funding</vt:lpstr>
      <vt:lpstr>Preliminary Findings</vt:lpstr>
      <vt:lpstr>Knowledge of Technology Increased</vt:lpstr>
      <vt:lpstr>Knowledge of Web 2.0 Increased</vt:lpstr>
      <vt:lpstr> Participants More Confident About Technology Than Comparison Teachers</vt:lpstr>
      <vt:lpstr> Participants More Confident About Web 2.0  Than Comparison Teachers</vt:lpstr>
      <vt:lpstr>Confidence Using Technology for Teaching and Learning Increased </vt:lpstr>
      <vt:lpstr> Some Changes in Teaching Practices Reported</vt:lpstr>
      <vt:lpstr>  Teacher Content Knowledge Increased</vt:lpstr>
      <vt:lpstr>Some Teachers Reported  Specific Knowledge Gains</vt:lpstr>
      <vt:lpstr>Some Teachers Reported Gains in  Knowledge of Web 2.0</vt:lpstr>
      <vt:lpstr>Recommendations</vt:lpstr>
      <vt:lpstr>Next Steps</vt:lpstr>
      <vt:lpstr>Your Next Steps</vt:lpstr>
    </vt:vector>
  </TitlesOfParts>
  <Company>Lesley University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Local Evaluation Overview</dc:title>
  <dc:creator>Diane Schilder</dc:creator>
  <cp:lastModifiedBy>Diane Schilder</cp:lastModifiedBy>
  <cp:revision>35</cp:revision>
  <dcterms:created xsi:type="dcterms:W3CDTF">2012-09-24T15:03:41Z</dcterms:created>
  <dcterms:modified xsi:type="dcterms:W3CDTF">2012-09-24T18:12:01Z</dcterms:modified>
</cp:coreProperties>
</file>